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33"/>
  </p:notesMasterIdLst>
  <p:sldIdLst>
    <p:sldId id="684" r:id="rId2"/>
    <p:sldId id="695" r:id="rId3"/>
    <p:sldId id="685" r:id="rId4"/>
    <p:sldId id="689" r:id="rId5"/>
    <p:sldId id="452" r:id="rId6"/>
    <p:sldId id="454" r:id="rId7"/>
    <p:sldId id="692" r:id="rId8"/>
    <p:sldId id="457" r:id="rId9"/>
    <p:sldId id="459" r:id="rId10"/>
    <p:sldId id="460" r:id="rId11"/>
    <p:sldId id="464" r:id="rId12"/>
    <p:sldId id="469" r:id="rId13"/>
    <p:sldId id="482" r:id="rId14"/>
    <p:sldId id="483" r:id="rId15"/>
    <p:sldId id="490" r:id="rId16"/>
    <p:sldId id="693" r:id="rId17"/>
    <p:sldId id="492" r:id="rId18"/>
    <p:sldId id="495" r:id="rId19"/>
    <p:sldId id="497" r:id="rId20"/>
    <p:sldId id="507" r:id="rId21"/>
    <p:sldId id="509" r:id="rId22"/>
    <p:sldId id="510" r:id="rId23"/>
    <p:sldId id="511" r:id="rId24"/>
    <p:sldId id="691" r:id="rId25"/>
    <p:sldId id="515" r:id="rId26"/>
    <p:sldId id="516" r:id="rId27"/>
    <p:sldId id="517" r:id="rId28"/>
    <p:sldId id="518" r:id="rId29"/>
    <p:sldId id="519" r:id="rId30"/>
    <p:sldId id="687" r:id="rId31"/>
    <p:sldId id="688" r:id="rId32"/>
  </p:sldIdLst>
  <p:sldSz cx="12192000" cy="6858000"/>
  <p:notesSz cx="6858000" cy="9144000"/>
  <p:embeddedFontLst>
    <p:embeddedFont>
      <p:font typeface="Cambria Math" panose="02040503050406030204" pitchFamily="18" charset="0"/>
      <p:regular r:id="rId34"/>
    </p:embeddedFont>
    <p:embeddedFont>
      <p:font typeface="Malgun Gothic" panose="020B0503020000020004" pitchFamily="34" charset="-127"/>
      <p:regular r:id="rId35"/>
      <p:bold r:id="rId36"/>
    </p:embeddedFont>
    <p:embeddedFont>
      <p:font typeface="Samsung Sharp Sans" panose="020B0604020202020204" charset="0"/>
      <p:regular r:id="rId37"/>
      <p:bold r:id="rId38"/>
    </p:embeddedFont>
    <p:embeddedFont>
      <p:font typeface="SamsungOne 400" panose="020B0503030303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77" userDrawn="1">
          <p15:clr>
            <a:srgbClr val="A4A3A4"/>
          </p15:clr>
        </p15:guide>
        <p15:guide id="2" orient="horz" pos="1071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pos="517" userDrawn="1">
          <p15:clr>
            <a:srgbClr val="A4A3A4"/>
          </p15:clr>
        </p15:guide>
        <p15:guide id="5" pos="350" userDrawn="1">
          <p15:clr>
            <a:srgbClr val="A4A3A4"/>
          </p15:clr>
        </p15:guide>
        <p15:guide id="6" orient="horz" pos="1207" userDrawn="1">
          <p15:clr>
            <a:srgbClr val="A4A3A4"/>
          </p15:clr>
        </p15:guide>
        <p15:guide id="7" pos="7247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  <p15:guide id="9" orient="horz" pos="1117" userDrawn="1">
          <p15:clr>
            <a:srgbClr val="A4A3A4"/>
          </p15:clr>
        </p15:guide>
        <p15:guide id="10" pos="433" userDrawn="1">
          <p15:clr>
            <a:srgbClr val="A4A3A4"/>
          </p15:clr>
        </p15:guide>
        <p15:guide id="11" pos="7330" userDrawn="1">
          <p15:clr>
            <a:srgbClr val="A4A3A4"/>
          </p15:clr>
        </p15:guide>
        <p15:guide id="12" orient="horz" pos="867" userDrawn="1">
          <p15:clr>
            <a:srgbClr val="A4A3A4"/>
          </p15:clr>
        </p15:guide>
        <p15:guide id="13" orient="horz" pos="1298" userDrawn="1">
          <p15:clr>
            <a:srgbClr val="A4A3A4"/>
          </p15:clr>
        </p15:guide>
        <p15:guide id="14" pos="657" userDrawn="1">
          <p15:clr>
            <a:srgbClr val="A4A3A4"/>
          </p15:clr>
        </p15:guide>
        <p15:guide id="15" orient="horz" pos="3997" userDrawn="1">
          <p15:clr>
            <a:srgbClr val="A4A3A4"/>
          </p15:clr>
        </p15:guide>
        <p15:guide id="16" orient="horz" pos="1003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9" roundtripDataSignature="AMtx7mhGQcJd0n/vHSfvDLDam2zW2i7Q5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22849D-4F7D-401C-9C3F-F2295EAA4DA1}">
  <a:tblStyle styleId="{9B22849D-4F7D-401C-9C3F-F2295EAA4DA1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FCDB008-FC68-4878-B178-925E8B67120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tcBdr/>
        <a:fill>
          <a:solidFill>
            <a:srgbClr val="D0DEE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D0DEE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A71C9E-2CC4-4ECF-8513-781B4748C846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431" autoAdjust="0"/>
  </p:normalViewPr>
  <p:slideViewPr>
    <p:cSldViewPr snapToGrid="0">
      <p:cViewPr varScale="1">
        <p:scale>
          <a:sx n="75" d="100"/>
          <a:sy n="75" d="100"/>
        </p:scale>
        <p:origin x="874" y="53"/>
      </p:cViewPr>
      <p:guideLst>
        <p:guide orient="horz" pos="777"/>
        <p:guide orient="horz" pos="1071"/>
        <p:guide pos="3840"/>
        <p:guide pos="517"/>
        <p:guide pos="350"/>
        <p:guide orient="horz" pos="1207"/>
        <p:guide pos="7247"/>
        <p:guide orient="horz" pos="2160"/>
        <p:guide orient="horz" pos="1117"/>
        <p:guide pos="433"/>
        <p:guide pos="7330"/>
        <p:guide orient="horz" pos="867"/>
        <p:guide orient="horz" pos="1298"/>
        <p:guide pos="657"/>
        <p:guide orient="horz" pos="3997"/>
        <p:guide orient="horz" pos="10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43" Type="http://schemas.openxmlformats.org/officeDocument/2006/relationships/tableStyles" Target="tableStyles.xml"/><Relationship Id="rId8" Type="http://schemas.openxmlformats.org/officeDocument/2006/relationships/slide" Target="slides/slide7.xml"/><Relationship Id="rId439" Type="http://customschemas.google.com/relationships/presentationmetadata" Target="metadata"/><Relationship Id="rId3" Type="http://schemas.openxmlformats.org/officeDocument/2006/relationships/slide" Target="slides/slide2.xml"/><Relationship Id="rId442" Type="http://schemas.openxmlformats.org/officeDocument/2006/relationships/theme" Target="theme/theme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93680445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0f9e089eb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0f9e089eba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30f9e089eba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4748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6" name="Google Shape;4276;p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77" name="Google Shape;4277;p5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La regresión lineal se basa en un conjunto de suposiciones.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Cierto es que puede ser difícil revisar minuciosamente cada uno de ellos.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Pero es bueno tener en cuenta estos supuestos cuando aplicamos la regresión lineal.</a:t>
            </a:r>
            <a:endParaRPr/>
          </a:p>
        </p:txBody>
      </p:sp>
      <p:sp>
        <p:nvSpPr>
          <p:cNvPr id="4278" name="Google Shape;4278;p5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11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17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8" name="Google Shape;4368;p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9" name="Google Shape;4369;p5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Nota: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Para interpretar los coeficientes de regresión, supongamos que podemos cambiar cada variable explicativa en una pequeña cantidad.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Esto provocará una "respuesta" en el</a:t>
            </a:r>
            <a:r>
              <a:rPr lang="en-US" i="0">
                <a:latin typeface="Cambria Math"/>
                <a:ea typeface="Cambria Math"/>
                <a:cs typeface="Cambria Math"/>
                <a:sym typeface="Cambria Math"/>
              </a:rPr>
              <a:t>𝑌</a:t>
            </a:r>
            <a:r>
              <a:rPr lang="en-US"/>
              <a:t>variable.</a:t>
            </a:r>
            <a:endParaRPr/>
          </a:p>
        </p:txBody>
      </p:sp>
      <p:sp>
        <p:nvSpPr>
          <p:cNvPr id="4370" name="Google Shape;4370;p5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12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3689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0" name="Google Shape;4550;p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51" name="Google Shape;4551;p5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Nota: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Ahora, nos tomamos un descanso de las matemáticas.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Pensemos en lo que significa "predicción" en el contexto de la regresión lineal.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Primero, debemos entrenar el modelo. Es decir, debemos obtener los parámetros de regresión</a:t>
            </a:r>
            <a:r>
              <a:rPr lang="en-US" sz="1200" i="0">
                <a:latin typeface="Cambria Math"/>
                <a:ea typeface="Cambria Math"/>
                <a:cs typeface="Cambria Math"/>
                <a:sym typeface="Cambria Math"/>
              </a:rPr>
              <a:t>{𝛽_𝑖}</a:t>
            </a:r>
            <a:r>
              <a:rPr lang="en-US" sz="1200">
                <a:latin typeface="Times New Roman"/>
                <a:ea typeface="Times New Roman"/>
                <a:cs typeface="Times New Roman"/>
                <a:sym typeface="Times New Roman"/>
              </a:rPr>
              <a:t>utilizando un conjunto de datos de entrenamiento.</a:t>
            </a:r>
            <a:endParaRPr/>
          </a:p>
        </p:txBody>
      </p:sp>
      <p:sp>
        <p:nvSpPr>
          <p:cNvPr id="4552" name="Google Shape;4552;p5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13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5506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6" name="Google Shape;4566;p5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67" name="Google Shape;4567;p5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La “predicción” significa calcular el valor más probable de la variable de respuesta dadas las condiciones (de las variables explicativas).</a:t>
            </a:r>
            <a:endParaRPr/>
          </a:p>
        </p:txBody>
      </p:sp>
      <p:sp>
        <p:nvSpPr>
          <p:cNvPr id="4568" name="Google Shape;4568;p5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14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0616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8" name="Google Shape;4708;p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09" name="Google Shape;4709;p5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n-US" sz="1200" b="1">
                <a:latin typeface="Times New Roman"/>
                <a:ea typeface="Times New Roman"/>
                <a:cs typeface="Times New Roman"/>
                <a:sym typeface="Times New Roman"/>
              </a:rPr>
              <a:t>DE QUÉ SE TRATA ESTA PRÁCTICA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esta práctica, aplicamos regresión lineal simple a los datos clásicos de Galton. Debido a la gran cantidad de valores repetidos, tenemos que preparar los datos de forma adecuada para poder visualizarlos correctamente.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None/>
            </a:pPr>
            <a:r>
              <a:rPr lang="en-US" sz="10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INSTRUCCIONES DE PRÁCTICA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Inicie Jupyter Notebook.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Jupyter Notebook, haga clic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ex_0301.ipynb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archivos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Ejercicio de codificación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carpeta.</a:t>
            </a:r>
            <a:endParaRPr sz="12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Revise los ejemplos sobre los temas a continuación:</a:t>
            </a: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A. Regresión lineal con datos de 'Galton'.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i. Leer datos y visualizar.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ii. Entrenamiento de regresión lineal.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iii. Visualización de la línea de regresión.</a:t>
            </a:r>
            <a:endParaRPr/>
          </a:p>
          <a:p>
            <a:pPr marL="342900" lvl="0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sz="1200" i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(Opcional) Use la celda en blanco en la parte inferior para practicar sus propias necesidades personales.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10" name="Google Shape;4710;p5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15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959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8238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1" name="Google Shape;4731;p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32" name="Google Shape;4732;p5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Hay muchos métodos de diagnóstico relacionados con la regresión lineal.</a:t>
            </a:r>
            <a:endParaRPr/>
          </a:p>
        </p:txBody>
      </p:sp>
      <p:sp>
        <p:nvSpPr>
          <p:cNvPr id="4733" name="Google Shape;4733;p5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17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8339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6" name="Google Shape;4766;p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67" name="Google Shape;4767;p5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Se explica la prueba F en el contexto de la regresión lineal.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El valor p debe salir pequeño (&lt;0.05) para que el</a:t>
            </a: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modelo lineal para tener un significado global.</a:t>
            </a:r>
            <a:endParaRPr/>
          </a:p>
        </p:txBody>
      </p:sp>
      <p:sp>
        <p:nvSpPr>
          <p:cNvPr id="4768" name="Google Shape;4768;p5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18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8581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5" name="Google Shape;4795;p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96" name="Google Shape;4796;p5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Se explica la prueba t en el contexto de la regresión lineal.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El valor p debe salir pequeño (&lt;0.05) para que cada parámetro (y variable)</a:t>
            </a: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 significativo.</a:t>
            </a:r>
            <a:endParaRPr/>
          </a:p>
        </p:txBody>
      </p:sp>
      <p:sp>
        <p:nvSpPr>
          <p:cNvPr id="4797" name="Google Shape;4797;p5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19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67670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0" name="Google Shape;5010;p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11" name="Google Shape;5011;p5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Nota: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recordemos que</a:t>
            </a:r>
            <a:r>
              <a:rPr lang="en-US" sz="1200" i="0">
                <a:solidFill>
                  <a:srgbClr val="FF0000"/>
                </a:solidFill>
                <a:latin typeface="Cambria Math"/>
                <a:ea typeface="Cambria Math"/>
                <a:cs typeface="Cambria Math"/>
                <a:sym typeface="Cambria Math"/>
              </a:rPr>
              <a:t>𝑡𝑜𝑡𝑎𝑙 𝑒𝑟𝑟𝑜𝑟 =</a:t>
            </a:r>
            <a:r>
              <a:rPr lang="en-US" sz="1200" i="0">
                <a:solidFill>
                  <a:schemeClr val="accent2"/>
                </a:solidFill>
                <a:latin typeface="Cambria Math"/>
                <a:ea typeface="Cambria Math"/>
                <a:cs typeface="Cambria Math"/>
                <a:sym typeface="Cambria Math"/>
              </a:rPr>
              <a:t>𝑏𝑖𝑎𝑠 𝑒𝑟𝑟𝑜𝑟 +</a:t>
            </a:r>
            <a:r>
              <a:rPr lang="en-US" sz="1200" i="0">
                <a:solidFill>
                  <a:srgbClr val="00B050"/>
                </a:solidFill>
                <a:latin typeface="Cambria Math"/>
                <a:ea typeface="Cambria Math"/>
                <a:cs typeface="Cambria Math"/>
                <a:sym typeface="Cambria Math"/>
              </a:rPr>
              <a:t>𝑣𝑎𝑟𝑖𝑎𝑛𝑐𝑒 𝑒𝑟𝑟𝑜𝑟</a:t>
            </a:r>
            <a:r>
              <a:rPr lang="en-US" sz="1200">
                <a:solidFill>
                  <a:srgbClr val="00B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200"/>
              <a:buFont typeface="Times New Roman"/>
              <a:buNone/>
            </a:pPr>
            <a:r>
              <a:rPr lang="en-US" sz="1200">
                <a:solidFill>
                  <a:srgbClr val="00B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Además, recordemos que hay una compensación</a:t>
            </a:r>
            <a:r>
              <a:rPr lang="en-US" sz="1200">
                <a:latin typeface="Times New Roman"/>
                <a:ea typeface="Times New Roman"/>
                <a:cs typeface="Times New Roman"/>
                <a:sym typeface="Times New Roman"/>
              </a:rPr>
              <a:t>relación entre el</a:t>
            </a:r>
            <a:r>
              <a:rPr lang="en-US" sz="12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error de sesgo</a:t>
            </a:r>
            <a:r>
              <a:rPr lang="en-US" sz="1200">
                <a:latin typeface="Times New Roman"/>
                <a:ea typeface="Times New Roman"/>
                <a:cs typeface="Times New Roman"/>
                <a:sym typeface="Times New Roman"/>
              </a:rPr>
              <a:t>y el</a:t>
            </a:r>
            <a:r>
              <a:rPr lang="en-US" sz="1200">
                <a:solidFill>
                  <a:srgbClr val="00B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error de varianza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200"/>
              <a:buFont typeface="Times New Roman"/>
              <a:buNone/>
            </a:pPr>
            <a:r>
              <a:rPr lang="en-US" sz="1200">
                <a:solidFill>
                  <a:srgbClr val="00B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+Cuando hay una cantidad excesiva de error de varianza, podemos aplicar regresiones regularizadas como Ridge y Lasso para llevar el modelo hacia el punto óptimo.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200"/>
              <a:buFont typeface="Times New Roman"/>
              <a:buNone/>
            </a:pPr>
            <a:r>
              <a:rPr lang="en-US" sz="1200">
                <a:solidFill>
                  <a:srgbClr val="00B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+Cuando hay una cantidad excesiva de error de sesgo, podemos aplicar la regresión polinomial para llevar el modelo hacia el punto óptimo.</a:t>
            </a:r>
            <a:endParaRPr/>
          </a:p>
        </p:txBody>
      </p:sp>
      <p:sp>
        <p:nvSpPr>
          <p:cNvPr id="5012" name="Google Shape;5012;p5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20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82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f9e089eba_1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30f9e089eba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0739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0" name="Google Shape;5040;p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41" name="Google Shape;5041;p5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Nota: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200"/>
              <a:buFont typeface="Cambria Math"/>
              <a:buNone/>
            </a:pPr>
            <a:r>
              <a:rPr lang="en-US" sz="1200" b="0" i="0">
                <a:solidFill>
                  <a:srgbClr val="00B050"/>
                </a:solidFill>
                <a:latin typeface="Cambria Math"/>
                <a:ea typeface="Cambria Math"/>
                <a:cs typeface="Cambria Math"/>
                <a:sym typeface="Cambria Math"/>
              </a:rPr>
              <a:t>𝜆</a:t>
            </a:r>
            <a:r>
              <a:rPr lang="en-US"/>
              <a:t>puede interpretarse como la fuerza de la regularización (o restricción sobre los coeficientes).</a:t>
            </a:r>
            <a:endParaRPr/>
          </a:p>
        </p:txBody>
      </p:sp>
      <p:sp>
        <p:nvSpPr>
          <p:cNvPr id="5042" name="Google Shape;5042;p5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21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60707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4" name="Google Shape;5064;p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65" name="Google Shape;5065;p5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Nota: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Aquí se explica la regresión de Lasso.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La regresión de Lasso es útil cuando hay una cantidad excesiva de error de varianza.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200"/>
              <a:buFont typeface="Cambria Math"/>
              <a:buNone/>
            </a:pPr>
            <a:r>
              <a:rPr lang="en-US" sz="1200" b="0" i="0">
                <a:solidFill>
                  <a:srgbClr val="00B050"/>
                </a:solidFill>
                <a:latin typeface="Cambria Math"/>
                <a:ea typeface="Cambria Math"/>
                <a:cs typeface="Cambria Math"/>
                <a:sym typeface="Cambria Math"/>
              </a:rPr>
              <a:t>𝜆</a:t>
            </a:r>
            <a:r>
              <a:rPr lang="en-US"/>
              <a:t>puede interpretarse como la fuerza de la regularización (o restricción sobre los coeficientes).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Una diferencia importante de Ridge es que en Lasso</a:t>
            </a:r>
            <a:r>
              <a:rPr lang="en-US" sz="1200">
                <a:latin typeface="Times New Roman"/>
                <a:ea typeface="Times New Roman"/>
                <a:cs typeface="Times New Roman"/>
                <a:sym typeface="Times New Roman"/>
              </a:rPr>
              <a:t>los coeficientes</a:t>
            </a:r>
            <a:r>
              <a:rPr lang="en-US" sz="1200" i="0">
                <a:latin typeface="Cambria Math"/>
                <a:ea typeface="Cambria Math"/>
                <a:cs typeface="Cambria Math"/>
                <a:sym typeface="Cambria Math"/>
              </a:rPr>
              <a:t>𝛽_𝑖</a:t>
            </a:r>
            <a:r>
              <a:rPr lang="en-US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puede llegar a ser</a:t>
            </a:r>
            <a:r>
              <a:rPr lang="en-US" sz="1200">
                <a:latin typeface="Times New Roman"/>
                <a:ea typeface="Times New Roman"/>
                <a:cs typeface="Times New Roman"/>
                <a:sym typeface="Times New Roman"/>
              </a:rPr>
              <a:t>exactamente igual a</a:t>
            </a:r>
            <a:r>
              <a:rPr lang="en-US" sz="12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cero.</a:t>
            </a:r>
            <a:endParaRPr/>
          </a:p>
        </p:txBody>
      </p:sp>
      <p:sp>
        <p:nvSpPr>
          <p:cNvPr id="5066" name="Google Shape;5066;p5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22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472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1" name="Google Shape;5081;p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82" name="Google Shape;5082;p6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La regresión polinomial es útil cuando el modelo lineal está demasiado sesgado.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Aquí, los términos polinómicos superiores se introducen en el modelo para hacerlo más flexible.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Sin embargo, tenga cuidado de que podamos pasarnos fácilmente y causar un sobreajuste.</a:t>
            </a:r>
            <a:endParaRPr/>
          </a:p>
        </p:txBody>
      </p:sp>
      <p:sp>
        <p:nvSpPr>
          <p:cNvPr id="5083" name="Google Shape;5083;p6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23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7018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2089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3" name="Google Shape;5133;p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34" name="Google Shape;5134;p6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n-US" sz="1200" b="1">
                <a:latin typeface="Times New Roman"/>
                <a:ea typeface="Times New Roman"/>
                <a:cs typeface="Times New Roman"/>
                <a:sym typeface="Times New Roman"/>
              </a:rPr>
              <a:t>DE QUÉ SE TRATA ESTA PRÁCTICA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esta práctica, veremos algunos ejemplos de regresión lineal y diagnósticos.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None/>
            </a:pPr>
            <a:r>
              <a:rPr lang="en-US" sz="10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INSTRUCCIONES DE PRÁCTICA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Inicie Jupyter Notebook.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Jupyter Notebook, haga clic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ex_0302.ipynb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archivos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Ejercicio de codificación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carpeta.</a:t>
            </a:r>
            <a:endParaRPr sz="12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Revise los ejemplos sobre los temas a continuación:</a:t>
            </a: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A. Regresión lineal y diagnóstico.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i. Cargue el conjunto de datos 'Boston' de Scikit-Learn.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ii. Convierta los datos en un DataFrame y luego explore.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iii. Tren por regresión lineal.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IV. Diagnósticos.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v. Pruebas dentro y fuera de la muestra.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vi. Análisis de residuos.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vii. Dado un nuevo conjunto de valores para las variables explicativas, prediga la respuesta.</a:t>
            </a:r>
            <a:endParaRPr/>
          </a:p>
          <a:p>
            <a:pPr marL="342900" lvl="0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sz="1200" i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(Opcional) Use la celda en blanco en la parte inferior para practicar sus propias necesidades personales.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35" name="Google Shape;5135;p6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25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069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Google Shape;5148;p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49" name="Google Shape;5149;p6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n-US" sz="1200" b="1">
                <a:latin typeface="Times New Roman"/>
                <a:ea typeface="Times New Roman"/>
                <a:cs typeface="Times New Roman"/>
                <a:sym typeface="Times New Roman"/>
              </a:rPr>
              <a:t>DE QUÉ SE TRATA ESTA PRÁCTICA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esta práctica, utilizaremos la biblioteca StatsModels para modelar y diagnosticar. Podemos usar fórmulas similares a las del lenguaje R.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None/>
            </a:pPr>
            <a:r>
              <a:rPr lang="en-US" sz="10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INSTRUCCIONES DE PRÁCTICA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Inicie Jupyter Notebook.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Jupyter Notebook, haga clic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ex_0303.ipynb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archivos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Ejercicio de codificación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carpeta.</a:t>
            </a:r>
            <a:endParaRPr sz="12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Revise los ejemplos sobre los temas a continuación:</a:t>
            </a: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A. Diagnóstico y modelado de regresión lineal utilizando la biblioteca StatsModels.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i. Cargue el conjunto de datos 'Boston' de Scikit-Learn y conviértalo en un DataFrame.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ii. Modelado lineal usando fórmula estilo R.</a:t>
            </a:r>
            <a:endParaRPr/>
          </a:p>
          <a:p>
            <a:pPr marL="342900" lvl="0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sz="1200" i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(Opcional) Use la celda en blanco en la parte inferior para practicar sus propias necesidades personales.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50" name="Google Shape;5150;p6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26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6456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p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64" name="Google Shape;5164;p6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n-US" sz="1200" b="1">
                <a:latin typeface="Times New Roman"/>
                <a:ea typeface="Times New Roman"/>
                <a:cs typeface="Times New Roman"/>
                <a:sym typeface="Times New Roman"/>
              </a:rPr>
              <a:t>DE QUÉ SE TRATA ESTA PRÁCTICA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esta práctica, veremos un ejemplo de cálculo de intervalos de confianza para los valores verdaderos de la variable de respuesta.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None/>
            </a:pPr>
            <a:r>
              <a:rPr lang="en-US" sz="10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INSTRUCCIONES DE PRÁCTICA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Inicie Jupyter Notebook.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Jupyter Notebook, haga clic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ex_0304.ipynb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archivos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Ejercicio de codificación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carpeta.</a:t>
            </a:r>
            <a:endParaRPr sz="12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Revise los ejemplos sobre los temas a continuación:</a:t>
            </a: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A. Predicción de regresión lineal e intervalo de confianza.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i. Datos.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ii. Capacitación.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iii. Intervalo de confianza y visualización.</a:t>
            </a:r>
            <a:endParaRPr/>
          </a:p>
          <a:p>
            <a:pPr marL="342900" lvl="0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sz="1200" i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(Opcional) Use la celda en blanco en la parte inferior para practicar sus propias necesidades personales.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65" name="Google Shape;5165;p6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27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4341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8" name="Google Shape;5178;p6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79" name="Google Shape;5179;p6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n-US" sz="1200" b="1">
                <a:latin typeface="Times New Roman"/>
                <a:ea typeface="Times New Roman"/>
                <a:cs typeface="Times New Roman"/>
                <a:sym typeface="Times New Roman"/>
              </a:rPr>
              <a:t>DE QUÉ SE TRATA ESTA PRÁCTICA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esta práctica, aprendemos cómo convertir una variable categórica en variables ficticias. Veremos que las variables ficticias pueden interactuar con otras variables mejorando aún más las métricas de diagnóstico.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None/>
            </a:pPr>
            <a:r>
              <a:rPr lang="en-US" sz="10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INSTRUCCIONES DE PRÁCTICA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Inicie Jupyter Notebook.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Jupyter Notebook, haga clic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ex_0305.ipynb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archivos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Ejercicio de codificación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carpeta.</a:t>
            </a:r>
            <a:endParaRPr sz="12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Revise los ejemplos sobre los temas a continuación:</a:t>
            </a: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A. Variable ficticia e interacción.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i. Leer en los datos.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ii. Regresión lineal sin variable ficticia.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iii. Regresión lineal con variable ficticia.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IV. Regresión lineal con variable ficticia que interactúa.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v. Compara 𝑅2 , RMSE para los diferentes casos.</a:t>
            </a:r>
            <a:endParaRPr/>
          </a:p>
          <a:p>
            <a:pPr marL="342900" lvl="0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sz="1200" i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(Opcional) Use la celda en blanco en la parte inferior para practicar sus propias necesidades personales.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80" name="Google Shape;5180;p6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28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9758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3" name="Google Shape;5193;p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94" name="Google Shape;5194;p6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Nota:</a:t>
            </a:r>
            <a:br>
              <a:rPr lang="en-US" sz="1200" b="1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200" b="1">
                <a:latin typeface="Times New Roman"/>
                <a:ea typeface="Times New Roman"/>
                <a:cs typeface="Times New Roman"/>
                <a:sym typeface="Times New Roman"/>
              </a:rPr>
              <a:t>DE QUÉ SE TRATA ESTA PRÁCTICA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esta práctica, aplicamos algoritmos de regresión regularizados como Ridge y Lasso. Afinamos el hiperparámetro lambda (</a:t>
            </a:r>
            <a:r>
              <a:rPr lang="en-US" sz="1200" i="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λ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 e interpretar los resultados.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None/>
            </a:pPr>
            <a:r>
              <a:rPr lang="en-US" sz="10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INSTRUCCIONES DE PRÁCTICA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Inicie Jupyter Notebook. (Consulte los pasos 1-3 de</a:t>
            </a:r>
            <a:r>
              <a:rPr lang="en-US" sz="12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Ejercicio de codificación # 0401</a:t>
            </a:r>
            <a:r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 Jupyter Notebook, haga clic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ex_0410.ipynb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archivos en el</a:t>
            </a:r>
            <a:r>
              <a:rPr lang="en-US" sz="12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Ejercicio de codificación</a:t>
            </a: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carpeta.</a:t>
            </a:r>
            <a:endParaRPr sz="12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Revise los ejemplos sobre los temas a continuación:</a:t>
            </a: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br>
              <a:rPr lang="en-US" sz="1000" i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A. Regresiones regularizadas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i. leer datos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ii. Regresión de cresta</a:t>
            </a:r>
            <a:b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200" i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iii. regresión de lazo</a:t>
            </a:r>
            <a:endParaRPr/>
          </a:p>
          <a:p>
            <a:pPr marL="342900" lvl="0" indent="-2667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sz="1200" i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AutoNum type="arabicPeriod"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(Opcional) Use la celda en blanco en la parte inferior para practicar sus propias necesidades personales.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95" name="Google Shape;5195;p6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29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6377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0f9e089eb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0f9e089eba_1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30f9e089eba_1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921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51172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0f9e089eba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0f9e089eba_0_4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30f9e089eba_0_4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MX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6436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9" name="Google Shape;4059;p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60" name="Google Shape;4060;p5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Se explica el error de sesgo.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A menudo, el error de sesgo se denomina "error de infraajuste".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/>
          </a:p>
        </p:txBody>
      </p:sp>
      <p:sp>
        <p:nvSpPr>
          <p:cNvPr id="4061" name="Google Shape;4061;p5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5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432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7" name="Google Shape;4087;p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88" name="Google Shape;4088;p5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Normalmente, no podemos medir por separado el sesgo y los errores de varianza.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Lo que podemos medir es el error total que es la suma de estos dos.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El objetivo principal del aprendizaje automático (supervisado) debe ser minimizar el error total.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/>
          </a:p>
        </p:txBody>
      </p:sp>
      <p:sp>
        <p:nvSpPr>
          <p:cNvPr id="4089" name="Google Shape;4089;p5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6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209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622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" name="Google Shape;4136;p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7" name="Google Shape;4137;p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Nota: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Hasta ahora, hemos hablado de "errores" un poco a la ligera.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Para ser más precisos, deberíamos distinguir el caso donde la variable respuesta</a:t>
            </a:r>
            <a:r>
              <a:rPr lang="en-US" i="0">
                <a:latin typeface="Cambria Math"/>
                <a:ea typeface="Cambria Math"/>
                <a:cs typeface="Cambria Math"/>
                <a:sym typeface="Cambria Math"/>
              </a:rPr>
              <a:t>𝑌</a:t>
            </a:r>
            <a:r>
              <a:rPr lang="en-US"/>
              <a:t>es numérico de aquel donde el</a:t>
            </a:r>
            <a:r>
              <a:rPr lang="en-US" i="0">
                <a:latin typeface="Cambria Math"/>
                <a:ea typeface="Cambria Math"/>
                <a:cs typeface="Cambria Math"/>
                <a:sym typeface="Cambria Math"/>
              </a:rPr>
              <a:t>𝑌</a:t>
            </a:r>
            <a:r>
              <a:rPr lang="en-US"/>
              <a:t>es categórico.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+Cuando la variable de respuesta</a:t>
            </a:r>
            <a:r>
              <a:rPr lang="en-US" i="0">
                <a:latin typeface="Cambria Math"/>
                <a:ea typeface="Cambria Math"/>
                <a:cs typeface="Cambria Math"/>
                <a:sym typeface="Cambria Math"/>
              </a:rPr>
              <a:t>𝑌</a:t>
            </a:r>
            <a:r>
              <a:rPr lang="en-US"/>
              <a:t>es numérico, estaríamos pronosticando valores numéricos.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Las métricas adecuadas son MSE, RMSE, etc. Estos son verdaderos "errores"; los valores más pequeños significan un mejor rendimiento.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+Cuando la variable de respuesta</a:t>
            </a:r>
            <a:r>
              <a:rPr lang="en-US" i="0">
                <a:latin typeface="Cambria Math"/>
                <a:ea typeface="Cambria Math"/>
                <a:cs typeface="Cambria Math"/>
                <a:sym typeface="Cambria Math"/>
              </a:rPr>
              <a:t>𝑌</a:t>
            </a:r>
            <a:r>
              <a:rPr lang="en-US"/>
              <a:t>es categórica, estaríamos prediciendo clases o tipos.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Las métricas adecuadas son precisión, recuperación, etc. Estas son, en cierto sentido, inversas de "errores"; los valores más grandes significan un mejor rendimiento.</a:t>
            </a:r>
            <a:endParaRPr/>
          </a:p>
        </p:txBody>
      </p:sp>
      <p:sp>
        <p:nvSpPr>
          <p:cNvPr id="4138" name="Google Shape;4138;p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8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52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3" name="Google Shape;4163;p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64" name="Google Shape;4164;p5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Nota: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En un par de diapositivas atrás hicimos una distinción entre el caso donde la variable de respuesta</a:t>
            </a:r>
            <a:r>
              <a:rPr lang="en-US" i="0">
                <a:latin typeface="Cambria Math"/>
                <a:ea typeface="Cambria Math"/>
                <a:cs typeface="Cambria Math"/>
                <a:sym typeface="Cambria Math"/>
              </a:rPr>
              <a:t>𝑌</a:t>
            </a:r>
            <a:r>
              <a:rPr lang="en-US"/>
              <a:t>es numérico de aquel donde el</a:t>
            </a:r>
            <a:r>
              <a:rPr lang="en-US" i="0">
                <a:latin typeface="Cambria Math"/>
                <a:ea typeface="Cambria Math"/>
                <a:cs typeface="Cambria Math"/>
                <a:sym typeface="Cambria Math"/>
              </a:rPr>
              <a:t>𝑌</a:t>
            </a:r>
            <a:r>
              <a:rPr lang="en-US"/>
              <a:t>es categórico.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Ahora, estudiemos un algoritmo de aprendizaje automático que sea aplicable para el caso en que la variable de respuesta</a:t>
            </a:r>
            <a:r>
              <a:rPr lang="en-US" i="0">
                <a:latin typeface="Cambria Math"/>
                <a:ea typeface="Cambria Math"/>
                <a:cs typeface="Cambria Math"/>
                <a:sym typeface="Cambria Math"/>
              </a:rPr>
              <a:t>𝑌</a:t>
            </a:r>
            <a:r>
              <a:rPr lang="en-US"/>
              <a:t>es numérico.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El algoritmo de aprendizaje automático en cuestión se llama "regresión lineal".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/>
          </a:p>
        </p:txBody>
      </p:sp>
      <p:sp>
        <p:nvSpPr>
          <p:cNvPr id="4165" name="Google Shape;4165;p5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9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767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9" name="Google Shape;4209;p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10" name="Google Shape;4210;p5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En la regresión lineal, suponemos que la variable de respuesta se puede explicar con las variables explicativas mediante un modelo lineal.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en-US"/>
              <a:t>Modelo lineal o combinación lineal significa que solo están presentes los términos de tipo "coeficiente × variable".</a:t>
            </a:r>
            <a:endParaRPr/>
          </a:p>
        </p:txBody>
      </p:sp>
      <p:sp>
        <p:nvSpPr>
          <p:cNvPr id="4211" name="Google Shape;4211;p5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SamsungOne 400" pitchFamily="34" charset="0"/>
                <a:ea typeface="SamsungOne 400" pitchFamily="34" charset="0"/>
              </a:rPr>
              <a:t>10</a:t>
            </a:fld>
            <a:endParaRPr dirty="0">
              <a:latin typeface="SamsungOne 400" pitchFamily="34" charset="0"/>
              <a:ea typeface="SamsungOne 4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838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 2" type="title">
  <p:cSld name="Portada 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5"/>
          <p:cNvSpPr txBox="1">
            <a:spLocks noGrp="1"/>
          </p:cNvSpPr>
          <p:nvPr>
            <p:ph type="ctrTitle"/>
          </p:nvPr>
        </p:nvSpPr>
        <p:spPr>
          <a:xfrm>
            <a:off x="1524000" y="16557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subTitle" idx="1"/>
          </p:nvPr>
        </p:nvSpPr>
        <p:spPr>
          <a:xfrm>
            <a:off x="1524000" y="41354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348110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 3">
  <p:cSld name="Portada 3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g30f9e089eba_0_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30f9e089eba_0_4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g30f9e089eba_0_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g30f9e089eba_0_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pic>
        <p:nvPicPr>
          <p:cNvPr id="98" name="Google Shape;98;g30f9e089eba_0_48"/>
          <p:cNvPicPr preferRelativeResize="0"/>
          <p:nvPr/>
        </p:nvPicPr>
        <p:blipFill rotWithShape="1">
          <a:blip r:embed="rId3">
            <a:alphaModFix/>
          </a:blip>
          <a:srcRect l="21531" b="33660"/>
          <a:stretch/>
        </p:blipFill>
        <p:spPr>
          <a:xfrm>
            <a:off x="1" y="0"/>
            <a:ext cx="12192000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30f9e089eba_0_4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451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g30f9e089eba_0_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-611864" y="-2147892"/>
            <a:ext cx="2930303" cy="3565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30f9e089eba_0_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 flipH="1">
            <a:off x="6423812" y="-3651122"/>
            <a:ext cx="4914901" cy="5979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g30f9e089eba_0_4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15985" y="250111"/>
            <a:ext cx="2185001" cy="213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g30f9e089eba_0_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5400000" flipH="1">
            <a:off x="8522345" y="4231333"/>
            <a:ext cx="3310914" cy="40284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30f9e089eba_0_48"/>
          <p:cNvSpPr/>
          <p:nvPr/>
        </p:nvSpPr>
        <p:spPr>
          <a:xfrm>
            <a:off x="0" y="0"/>
            <a:ext cx="12192000" cy="83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g30f9e089eba_0_4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72998" y="284978"/>
            <a:ext cx="1410575" cy="2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30f9e089eba_0_4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561576" y="284978"/>
            <a:ext cx="857427" cy="2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30f9e089eba_0_48"/>
          <p:cNvSpPr txBox="1">
            <a:spLocks noGrp="1"/>
          </p:cNvSpPr>
          <p:nvPr>
            <p:ph type="ctrTitle"/>
          </p:nvPr>
        </p:nvSpPr>
        <p:spPr>
          <a:xfrm>
            <a:off x="5951975" y="1731975"/>
            <a:ext cx="55104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sz="5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8" name="Google Shape;108;g30f9e089eba_0_48"/>
          <p:cNvSpPr txBox="1">
            <a:spLocks noGrp="1"/>
          </p:cNvSpPr>
          <p:nvPr>
            <p:ph type="subTitle" idx="1"/>
          </p:nvPr>
        </p:nvSpPr>
        <p:spPr>
          <a:xfrm>
            <a:off x="5951975" y="4211650"/>
            <a:ext cx="55104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029050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able of Contents">
  <p:cSld name="7_Table of Conten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9;p433"/>
          <p:cNvSpPr txBox="1"/>
          <p:nvPr userDrawn="1"/>
        </p:nvSpPr>
        <p:spPr>
          <a:xfrm>
            <a:off x="5786179" y="6498002"/>
            <a:ext cx="5492186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ES" sz="900" b="0" i="0" u="none" strike="noStrike" cap="none" noProof="0" dirty="0">
                <a:solidFill>
                  <a:srgbClr val="7F7F7F"/>
                </a:solidFill>
                <a:latin typeface="SamsungOne 400" pitchFamily="34" charset="0"/>
                <a:ea typeface="SamsungOne 400" pitchFamily="34" charset="0"/>
                <a:cs typeface="Arial"/>
                <a:sym typeface="Arial"/>
              </a:rPr>
              <a:t>Capítulo 5. Machine </a:t>
            </a:r>
            <a:r>
              <a:rPr lang="es-ES" sz="900" b="0" i="0" u="none" strike="noStrike" cap="none" noProof="0" dirty="0" err="1">
                <a:solidFill>
                  <a:srgbClr val="7F7F7F"/>
                </a:solidFill>
                <a:latin typeface="SamsungOne 400" pitchFamily="34" charset="0"/>
                <a:ea typeface="SamsungOne 400" pitchFamily="34" charset="0"/>
                <a:cs typeface="Arial"/>
                <a:sym typeface="Arial"/>
              </a:rPr>
              <a:t>Learning</a:t>
            </a:r>
            <a:r>
              <a:rPr lang="es-ES" sz="900" b="0" i="0" u="none" strike="noStrike" cap="none" noProof="0" dirty="0">
                <a:solidFill>
                  <a:srgbClr val="7F7F7F"/>
                </a:solidFill>
                <a:latin typeface="SamsungOne 400" pitchFamily="34" charset="0"/>
                <a:ea typeface="SamsungOne 400" pitchFamily="34" charset="0"/>
                <a:cs typeface="Arial"/>
                <a:sym typeface="Arial"/>
              </a:rPr>
              <a:t> 1 – Aprendizaje</a:t>
            </a:r>
            <a:r>
              <a:rPr lang="es-ES" sz="900" b="0" i="0" u="none" strike="noStrike" cap="none" baseline="0" noProof="0" dirty="0">
                <a:solidFill>
                  <a:srgbClr val="7F7F7F"/>
                </a:solidFill>
                <a:latin typeface="SamsungOne 400" pitchFamily="34" charset="0"/>
                <a:ea typeface="SamsungOne 400" pitchFamily="34" charset="0"/>
                <a:cs typeface="Arial"/>
                <a:sym typeface="Arial"/>
              </a:rPr>
              <a:t> Supervisado</a:t>
            </a:r>
            <a:endParaRPr lang="es-ES" sz="900" b="0" i="0" u="none" strike="noStrike" cap="none" noProof="0" dirty="0">
              <a:solidFill>
                <a:srgbClr val="7F7F7F"/>
              </a:solidFill>
              <a:latin typeface="SamsungOne 400" pitchFamily="34" charset="0"/>
              <a:ea typeface="SamsungOne 400" pitchFamily="34" charset="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7792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able of Contents">
  <p:cSld name="2_Table of Conten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9;p433"/>
          <p:cNvSpPr txBox="1"/>
          <p:nvPr userDrawn="1"/>
        </p:nvSpPr>
        <p:spPr>
          <a:xfrm>
            <a:off x="5786179" y="6498002"/>
            <a:ext cx="5492186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ES" sz="900" b="0" i="0" u="none" strike="noStrike" cap="none" noProof="0" dirty="0">
                <a:solidFill>
                  <a:srgbClr val="7F7F7F"/>
                </a:solidFill>
                <a:latin typeface="SamsungOne 400" pitchFamily="34" charset="0"/>
                <a:ea typeface="SamsungOne 400" pitchFamily="34" charset="0"/>
                <a:cs typeface="Arial"/>
                <a:sym typeface="Arial"/>
              </a:rPr>
              <a:t>Capítulo 5. Machine </a:t>
            </a:r>
            <a:r>
              <a:rPr lang="es-ES" sz="900" b="0" i="0" u="none" strike="noStrike" cap="none" noProof="0" dirty="0" err="1">
                <a:solidFill>
                  <a:srgbClr val="7F7F7F"/>
                </a:solidFill>
                <a:latin typeface="SamsungOne 400" pitchFamily="34" charset="0"/>
                <a:ea typeface="SamsungOne 400" pitchFamily="34" charset="0"/>
                <a:cs typeface="Arial"/>
                <a:sym typeface="Arial"/>
              </a:rPr>
              <a:t>Learning</a:t>
            </a:r>
            <a:r>
              <a:rPr lang="es-ES" sz="900" b="0" i="0" u="none" strike="noStrike" cap="none" noProof="0" dirty="0">
                <a:solidFill>
                  <a:srgbClr val="7F7F7F"/>
                </a:solidFill>
                <a:latin typeface="SamsungOne 400" pitchFamily="34" charset="0"/>
                <a:ea typeface="SamsungOne 400" pitchFamily="34" charset="0"/>
                <a:cs typeface="Arial"/>
                <a:sym typeface="Arial"/>
              </a:rPr>
              <a:t> 1 – Aprendizaje</a:t>
            </a:r>
            <a:r>
              <a:rPr lang="es-ES" sz="900" b="0" i="0" u="none" strike="noStrike" cap="none" baseline="0" noProof="0" dirty="0">
                <a:solidFill>
                  <a:srgbClr val="7F7F7F"/>
                </a:solidFill>
                <a:latin typeface="SamsungOne 400" pitchFamily="34" charset="0"/>
                <a:ea typeface="SamsungOne 400" pitchFamily="34" charset="0"/>
                <a:cs typeface="Arial"/>
                <a:sym typeface="Arial"/>
              </a:rPr>
              <a:t> Supervisado</a:t>
            </a:r>
            <a:endParaRPr lang="es-ES" sz="900" b="0" i="0" u="none" strike="noStrike" cap="none" noProof="0" dirty="0">
              <a:solidFill>
                <a:srgbClr val="7F7F7F"/>
              </a:solidFill>
              <a:latin typeface="SamsungOne 400" pitchFamily="34" charset="0"/>
              <a:ea typeface="SamsungOne 400" pitchFamily="34" charset="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5224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 1">
  <p:cSld name="Portada 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30f9e089eba_0_7"/>
          <p:cNvSpPr/>
          <p:nvPr/>
        </p:nvSpPr>
        <p:spPr>
          <a:xfrm>
            <a:off x="0" y="27878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Google Shape;25;g30f9e089eba_0_7"/>
          <p:cNvPicPr preferRelativeResize="0"/>
          <p:nvPr/>
        </p:nvPicPr>
        <p:blipFill rotWithShape="1">
          <a:blip r:embed="rId2">
            <a:alphaModFix/>
          </a:blip>
          <a:srcRect l="13622" r="28386" b="2171"/>
          <a:stretch/>
        </p:blipFill>
        <p:spPr>
          <a:xfrm flipH="1">
            <a:off x="6096001" y="392978"/>
            <a:ext cx="6096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g30f9e089eba_0_7"/>
          <p:cNvSpPr/>
          <p:nvPr/>
        </p:nvSpPr>
        <p:spPr>
          <a:xfrm>
            <a:off x="6095999" y="0"/>
            <a:ext cx="6096000" cy="6858000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" name="Google Shape;27;g30f9e089eba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5671" y="1074821"/>
            <a:ext cx="1069087" cy="1052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g30f9e089eba_0_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62805" y="503252"/>
            <a:ext cx="2416401" cy="1812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g30f9e089eba_0_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413256" y="3627400"/>
            <a:ext cx="4238868" cy="252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g30f9e089eba_0_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5400000">
            <a:off x="4232522" y="5397501"/>
            <a:ext cx="1409701" cy="1511301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g30f9e089eba_0_7"/>
          <p:cNvSpPr/>
          <p:nvPr/>
        </p:nvSpPr>
        <p:spPr>
          <a:xfrm>
            <a:off x="0" y="-13939"/>
            <a:ext cx="12192000" cy="83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g30f9e089eba_0_7"/>
          <p:cNvSpPr txBox="1">
            <a:spLocks noGrp="1"/>
          </p:cNvSpPr>
          <p:nvPr>
            <p:ph type="ctrTitle"/>
          </p:nvPr>
        </p:nvSpPr>
        <p:spPr>
          <a:xfrm>
            <a:off x="518525" y="1780788"/>
            <a:ext cx="46278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3" name="Google Shape;33;g30f9e089eba_0_7"/>
          <p:cNvSpPr txBox="1">
            <a:spLocks noGrp="1"/>
          </p:cNvSpPr>
          <p:nvPr>
            <p:ph type="subTitle" idx="1"/>
          </p:nvPr>
        </p:nvSpPr>
        <p:spPr>
          <a:xfrm>
            <a:off x="518525" y="4497450"/>
            <a:ext cx="4833300" cy="9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/>
          </a:p>
        </p:txBody>
      </p:sp>
      <p:sp>
        <p:nvSpPr>
          <p:cNvPr id="34" name="Google Shape;34;g30f9e089eba_0_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pic>
        <p:nvPicPr>
          <p:cNvPr id="35" name="Google Shape;35;g30f9e089eba_0_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72998" y="284978"/>
            <a:ext cx="1410575" cy="2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g30f9e089eba_0_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561576" y="284978"/>
            <a:ext cx="857427" cy="2160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132824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 de Unidad">
  <p:cSld name="Portada de Unidad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40" name="Google Shape;40;p16"/>
          <p:cNvSpPr/>
          <p:nvPr/>
        </p:nvSpPr>
        <p:spPr>
          <a:xfrm>
            <a:off x="0" y="-13950"/>
            <a:ext cx="6203400" cy="229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" name="Google Shape;4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" y="284978"/>
            <a:ext cx="1410575" cy="2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61576" y="284978"/>
            <a:ext cx="857427" cy="2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6"/>
          <p:cNvSpPr txBox="1">
            <a:spLocks noGrp="1"/>
          </p:cNvSpPr>
          <p:nvPr>
            <p:ph type="title"/>
          </p:nvPr>
        </p:nvSpPr>
        <p:spPr>
          <a:xfrm>
            <a:off x="838200" y="789750"/>
            <a:ext cx="4465500" cy="10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"/>
              <a:buNone/>
              <a:defRPr sz="400"/>
            </a:lvl2pPr>
            <a:lvl3pPr lvl="2">
              <a:spcBef>
                <a:spcPts val="0"/>
              </a:spcBef>
              <a:spcAft>
                <a:spcPts val="0"/>
              </a:spcAft>
              <a:buSzPts val="100"/>
              <a:buNone/>
              <a:defRPr sz="400"/>
            </a:lvl3pPr>
            <a:lvl4pPr lvl="3">
              <a:spcBef>
                <a:spcPts val="0"/>
              </a:spcBef>
              <a:spcAft>
                <a:spcPts val="0"/>
              </a:spcAft>
              <a:buSzPts val="100"/>
              <a:buNone/>
              <a:defRPr sz="400"/>
            </a:lvl4pPr>
            <a:lvl5pPr lvl="4">
              <a:spcBef>
                <a:spcPts val="0"/>
              </a:spcBef>
              <a:spcAft>
                <a:spcPts val="0"/>
              </a:spcAft>
              <a:buSzPts val="100"/>
              <a:buNone/>
              <a:defRPr sz="400"/>
            </a:lvl5pPr>
            <a:lvl6pPr lvl="5">
              <a:spcBef>
                <a:spcPts val="0"/>
              </a:spcBef>
              <a:spcAft>
                <a:spcPts val="0"/>
              </a:spcAft>
              <a:buSzPts val="100"/>
              <a:buNone/>
              <a:defRPr sz="400"/>
            </a:lvl6pPr>
            <a:lvl7pPr lvl="6">
              <a:spcBef>
                <a:spcPts val="0"/>
              </a:spcBef>
              <a:spcAft>
                <a:spcPts val="0"/>
              </a:spcAft>
              <a:buSzPts val="100"/>
              <a:buNone/>
              <a:defRPr sz="400"/>
            </a:lvl7pPr>
            <a:lvl8pPr lvl="7">
              <a:spcBef>
                <a:spcPts val="0"/>
              </a:spcBef>
              <a:spcAft>
                <a:spcPts val="0"/>
              </a:spcAft>
              <a:buSzPts val="100"/>
              <a:buNone/>
              <a:defRPr sz="400"/>
            </a:lvl8pPr>
            <a:lvl9pPr lvl="8">
              <a:spcBef>
                <a:spcPts val="0"/>
              </a:spcBef>
              <a:spcAft>
                <a:spcPts val="0"/>
              </a:spcAft>
              <a:buSzPts val="100"/>
              <a:buNone/>
              <a:defRPr sz="4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ubTitle" idx="1"/>
          </p:nvPr>
        </p:nvSpPr>
        <p:spPr>
          <a:xfrm>
            <a:off x="838200" y="1922649"/>
            <a:ext cx="4465500" cy="10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2"/>
          </p:nvPr>
        </p:nvSpPr>
        <p:spPr>
          <a:xfrm>
            <a:off x="6739275" y="1046500"/>
            <a:ext cx="5092200" cy="52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33567816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2 1">
  <p:cSld name="Contenido 2 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0f9e089eba_0_94"/>
          <p:cNvSpPr txBox="1">
            <a:spLocks noGrp="1"/>
          </p:cNvSpPr>
          <p:nvPr>
            <p:ph type="title"/>
          </p:nvPr>
        </p:nvSpPr>
        <p:spPr>
          <a:xfrm>
            <a:off x="2955075" y="91100"/>
            <a:ext cx="68301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4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4" name="Google Shape;54;g30f9e089eba_0_94"/>
          <p:cNvSpPr txBox="1">
            <a:spLocks noGrp="1"/>
          </p:cNvSpPr>
          <p:nvPr>
            <p:ph type="body" idx="1"/>
          </p:nvPr>
        </p:nvSpPr>
        <p:spPr>
          <a:xfrm>
            <a:off x="838200" y="1231725"/>
            <a:ext cx="10515600" cy="50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5" name="Google Shape;55;g30f9e089eba_0_9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g30f9e089eba_0_9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g30f9e089eba_0_9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785706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 5" type="secHead">
  <p:cSld name="Portada 5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8"/>
          <p:cNvSpPr txBox="1">
            <a:spLocks noGrp="1"/>
          </p:cNvSpPr>
          <p:nvPr>
            <p:ph type="title"/>
          </p:nvPr>
        </p:nvSpPr>
        <p:spPr>
          <a:xfrm>
            <a:off x="838200" y="1821270"/>
            <a:ext cx="10515600" cy="16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subTitle" idx="1"/>
          </p:nvPr>
        </p:nvSpPr>
        <p:spPr>
          <a:xfrm>
            <a:off x="838200" y="3827646"/>
            <a:ext cx="9144000" cy="10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971925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3" type="twoObj">
  <p:cSld name="Contenido 3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>
            <a:spLocks noGrp="1"/>
          </p:cNvSpPr>
          <p:nvPr>
            <p:ph type="title"/>
          </p:nvPr>
        </p:nvSpPr>
        <p:spPr>
          <a:xfrm>
            <a:off x="838200" y="1090118"/>
            <a:ext cx="105156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body" idx="1"/>
          </p:nvPr>
        </p:nvSpPr>
        <p:spPr>
          <a:xfrm>
            <a:off x="838200" y="20542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8" name="Google Shape;68;p19"/>
          <p:cNvSpPr txBox="1">
            <a:spLocks noGrp="1"/>
          </p:cNvSpPr>
          <p:nvPr>
            <p:ph type="body" idx="2"/>
          </p:nvPr>
        </p:nvSpPr>
        <p:spPr>
          <a:xfrm>
            <a:off x="6172200" y="20542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094948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 4" type="titleOnly">
  <p:cSld name="Portada 4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1"/>
          <p:cNvSpPr txBox="1">
            <a:spLocks noGrp="1"/>
          </p:cNvSpPr>
          <p:nvPr>
            <p:ph type="title"/>
          </p:nvPr>
        </p:nvSpPr>
        <p:spPr>
          <a:xfrm>
            <a:off x="838200" y="1096653"/>
            <a:ext cx="832321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subTitle" idx="1"/>
          </p:nvPr>
        </p:nvSpPr>
        <p:spPr>
          <a:xfrm>
            <a:off x="838200" y="2532250"/>
            <a:ext cx="8323200" cy="10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9153592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co 3">
  <p:cSld name="Blanco 3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0f9e089eba_0_82"/>
          <p:cNvSpPr/>
          <p:nvPr/>
        </p:nvSpPr>
        <p:spPr>
          <a:xfrm>
            <a:off x="0" y="-2"/>
            <a:ext cx="12192000" cy="89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757898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1">
  <p:cSld name="Contenido 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4"/>
          <p:cNvSpPr txBox="1">
            <a:spLocks noGrp="1"/>
          </p:cNvSpPr>
          <p:nvPr>
            <p:ph type="title"/>
          </p:nvPr>
        </p:nvSpPr>
        <p:spPr>
          <a:xfrm>
            <a:off x="838200" y="937721"/>
            <a:ext cx="44739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body" idx="1"/>
          </p:nvPr>
        </p:nvSpPr>
        <p:spPr>
          <a:xfrm>
            <a:off x="838200" y="2113748"/>
            <a:ext cx="4473900" cy="29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0" name="Google Shape;90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962394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-982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838200" y="109665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body" idx="1"/>
          </p:nvPr>
        </p:nvSpPr>
        <p:spPr>
          <a:xfrm>
            <a:off x="838200" y="2769325"/>
            <a:ext cx="10515600" cy="3407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5086682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8" r:id="rId4"/>
    <p:sldLayoutId id="2147483669" r:id="rId5"/>
    <p:sldLayoutId id="2147483670" r:id="rId6"/>
    <p:sldLayoutId id="2147483671" r:id="rId7"/>
    <p:sldLayoutId id="2147483673" r:id="rId8"/>
    <p:sldLayoutId id="2147483674" r:id="rId9"/>
    <p:sldLayoutId id="2147483675" r:id="rId10"/>
    <p:sldLayoutId id="2147483680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30f9e089eba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7860" y="2229384"/>
            <a:ext cx="3920897" cy="23525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06;p1"/>
          <p:cNvSpPr/>
          <p:nvPr/>
        </p:nvSpPr>
        <p:spPr>
          <a:xfrm>
            <a:off x="795000" y="4738945"/>
            <a:ext cx="5830657" cy="369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>
              <a:buClr>
                <a:srgbClr val="1428A0"/>
              </a:buClr>
              <a:buSzPts val="2399"/>
            </a:pPr>
            <a:r>
              <a:rPr lang="en-US" sz="2399" dirty="0" err="1">
                <a:solidFill>
                  <a:schemeClr val="bg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Curso</a:t>
            </a:r>
            <a:r>
              <a:rPr lang="en-US" sz="2399" dirty="0">
                <a:solidFill>
                  <a:schemeClr val="bg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 de </a:t>
            </a:r>
            <a:r>
              <a:rPr lang="en-US" sz="2399" dirty="0" err="1">
                <a:solidFill>
                  <a:schemeClr val="bg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Inteligencia</a:t>
            </a:r>
            <a:r>
              <a:rPr lang="en-US" sz="2399" dirty="0">
                <a:solidFill>
                  <a:schemeClr val="bg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 Artificial</a:t>
            </a:r>
            <a:endParaRPr sz="2399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257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6" name="Google Shape;4216;p549"/>
          <p:cNvSpPr/>
          <p:nvPr/>
        </p:nvSpPr>
        <p:spPr>
          <a:xfrm>
            <a:off x="240472" y="1083305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Acerca de la regresión lineal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217" name="Google Shape;4217;p549"/>
          <p:cNvSpPr/>
          <p:nvPr/>
        </p:nvSpPr>
        <p:spPr>
          <a:xfrm>
            <a:off x="352810" y="1355368"/>
            <a:ext cx="8632800" cy="1089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218" name="Google Shape;4218;p549"/>
          <p:cNvSpPr/>
          <p:nvPr/>
        </p:nvSpPr>
        <p:spPr>
          <a:xfrm>
            <a:off x="529273" y="1462985"/>
            <a:ext cx="4446600" cy="21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s-ES" dirty="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Hay una variable o más explicativas: </a:t>
            </a:r>
            <a:r>
              <a:rPr lang="es-ES" i="1" dirty="0">
                <a:solidFill>
                  <a:srgbClr val="1D48D1"/>
                </a:solidFill>
                <a:latin typeface="SamsungOne 400" pitchFamily="34" charset="0"/>
                <a:ea typeface="SamsungOne 400" pitchFamily="34" charset="0"/>
              </a:rPr>
              <a:t>X</a:t>
            </a:r>
            <a:r>
              <a:rPr lang="es-ES" sz="900" i="1" dirty="0">
                <a:solidFill>
                  <a:srgbClr val="1D48D1"/>
                </a:solidFill>
                <a:latin typeface="SamsungOne 400" pitchFamily="34" charset="0"/>
                <a:ea typeface="SamsungOne 400" pitchFamily="34" charset="0"/>
              </a:rPr>
              <a:t>1</a:t>
            </a:r>
            <a:r>
              <a:rPr lang="es-ES" i="1" dirty="0">
                <a:solidFill>
                  <a:srgbClr val="1D48D1"/>
                </a:solidFill>
                <a:latin typeface="SamsungOne 400" pitchFamily="34" charset="0"/>
                <a:ea typeface="SamsungOne 400" pitchFamily="34" charset="0"/>
              </a:rPr>
              <a:t>, X</a:t>
            </a:r>
            <a:r>
              <a:rPr lang="es-ES" sz="900" i="1" dirty="0">
                <a:solidFill>
                  <a:srgbClr val="1D48D1"/>
                </a:solidFill>
                <a:latin typeface="SamsungOne 400" pitchFamily="34" charset="0"/>
                <a:ea typeface="SamsungOne 400" pitchFamily="34" charset="0"/>
              </a:rPr>
              <a:t>2</a:t>
            </a:r>
            <a:r>
              <a:rPr lang="es-ES" i="1" dirty="0">
                <a:solidFill>
                  <a:srgbClr val="1D48D1"/>
                </a:solidFill>
                <a:latin typeface="SamsungOne 400" pitchFamily="34" charset="0"/>
                <a:ea typeface="SamsungOne 400" pitchFamily="34" charset="0"/>
              </a:rPr>
              <a:t>,... </a:t>
            </a:r>
            <a:r>
              <a:rPr lang="es-ES" i="1" dirty="0" err="1">
                <a:solidFill>
                  <a:srgbClr val="1D48D1"/>
                </a:solidFill>
                <a:latin typeface="SamsungOne 400" pitchFamily="34" charset="0"/>
                <a:ea typeface="SamsungOne 400" pitchFamily="34" charset="0"/>
              </a:rPr>
              <a:t>X</a:t>
            </a:r>
            <a:r>
              <a:rPr lang="es-ES" sz="900" i="1" dirty="0" err="1">
                <a:solidFill>
                  <a:srgbClr val="1D48D1"/>
                </a:solidFill>
                <a:latin typeface="SamsungOne 400" pitchFamily="34" charset="0"/>
                <a:ea typeface="SamsungOne 400" pitchFamily="34" charset="0"/>
              </a:rPr>
              <a:t>k</a:t>
            </a:r>
            <a:endParaRPr lang="es-ES" sz="900" i="1" dirty="0">
              <a:solidFill>
                <a:srgbClr val="1D48D1"/>
              </a:solidFill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219" name="Google Shape;4219;p549"/>
          <p:cNvSpPr/>
          <p:nvPr/>
        </p:nvSpPr>
        <p:spPr>
          <a:xfrm>
            <a:off x="494698" y="1792285"/>
            <a:ext cx="4446600" cy="21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 Hay una variable de respuesta </a:t>
            </a:r>
            <a:r>
              <a:rPr lang="es-ES" i="1">
                <a:solidFill>
                  <a:srgbClr val="1D48D1"/>
                </a:solidFill>
                <a:latin typeface="SamsungOne 400" pitchFamily="34" charset="0"/>
                <a:ea typeface="SamsungOne 400" pitchFamily="34" charset="0"/>
              </a:rPr>
              <a:t>Y</a:t>
            </a:r>
            <a:endParaRPr lang="es-ES" sz="900" i="1">
              <a:solidFill>
                <a:srgbClr val="1D48D1"/>
              </a:solidFill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220" name="Google Shape;4220;p549"/>
          <p:cNvSpPr/>
          <p:nvPr/>
        </p:nvSpPr>
        <p:spPr>
          <a:xfrm>
            <a:off x="484423" y="2121585"/>
            <a:ext cx="4536300" cy="27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s-ES" sz="12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 Las variables X</a:t>
            </a:r>
            <a:r>
              <a:rPr lang="es-ES" sz="9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i</a:t>
            </a:r>
            <a:r>
              <a:rPr lang="es-ES" sz="12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 e Y están conectadas por una relación lineal </a:t>
            </a:r>
            <a:r>
              <a:rPr lang="es-ES" sz="1200" i="1">
                <a:solidFill>
                  <a:srgbClr val="1D48D1"/>
                </a:solidFill>
                <a:latin typeface="SamsungOne 400" pitchFamily="34" charset="0"/>
                <a:ea typeface="SamsungOne 400" pitchFamily="34" charset="0"/>
              </a:rPr>
              <a:t>Y =</a:t>
            </a:r>
            <a:endParaRPr lang="es-ES" sz="700" i="1">
              <a:solidFill>
                <a:srgbClr val="1D48D1"/>
              </a:solidFill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12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4" name="Google Shape;4168;p548"/>
          <p:cNvSpPr/>
          <p:nvPr/>
        </p:nvSpPr>
        <p:spPr>
          <a:xfrm>
            <a:off x="3876831" y="242446"/>
            <a:ext cx="483391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2.2. Conceptos básicos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229" name="Google Shape;4229;p550"/>
          <p:cNvSpPr/>
          <p:nvPr/>
        </p:nvSpPr>
        <p:spPr>
          <a:xfrm>
            <a:off x="240472" y="2723047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Propósito de la regresión lineal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230" name="Google Shape;4230;p550"/>
          <p:cNvSpPr/>
          <p:nvPr/>
        </p:nvSpPr>
        <p:spPr>
          <a:xfrm>
            <a:off x="352811" y="2995113"/>
            <a:ext cx="8632825" cy="345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algn="just"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a) Mediante el modelado, SE ANALIZA QUE variables explicativas tienen mayor impacto en la variable de respuesta.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231" name="Google Shape;4231;p550"/>
          <p:cNvGrpSpPr/>
          <p:nvPr/>
        </p:nvGrpSpPr>
        <p:grpSpPr>
          <a:xfrm>
            <a:off x="528506" y="3338351"/>
            <a:ext cx="8497069" cy="545516"/>
            <a:chOff x="846956" y="2044049"/>
            <a:chExt cx="8497069" cy="545516"/>
          </a:xfrm>
        </p:grpSpPr>
        <p:sp>
          <p:nvSpPr>
            <p:cNvPr id="4232" name="Google Shape;4232;p550"/>
            <p:cNvSpPr/>
            <p:nvPr/>
          </p:nvSpPr>
          <p:spPr>
            <a:xfrm>
              <a:off x="846956" y="2104946"/>
              <a:ext cx="290279" cy="223667"/>
            </a:xfrm>
            <a:prstGeom prst="roundRect">
              <a:avLst>
                <a:gd name="adj" fmla="val 16667"/>
              </a:avLst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0" tIns="45700" rIns="0" bIns="45700" anchor="ctr" anchorCtr="0">
              <a:noAutofit/>
            </a:bodyPr>
            <a:lstStyle/>
            <a:p>
              <a:pPr algn="ctr">
                <a:buSzPts val="1300"/>
              </a:pPr>
              <a:r>
                <a:rPr lang="es-ES" sz="1300" b="1">
                  <a:solidFill>
                    <a:schemeClr val="lt1"/>
                  </a:solidFill>
                  <a:latin typeface="SamsungOne 400" pitchFamily="34" charset="0"/>
                  <a:ea typeface="SamsungOne 400" pitchFamily="34" charset="0"/>
                </a:rPr>
                <a:t>Ex</a:t>
              </a:r>
            </a:p>
          </p:txBody>
        </p:sp>
        <p:sp>
          <p:nvSpPr>
            <p:cNvPr id="4233" name="Google Shape;4233;p550"/>
            <p:cNvSpPr/>
            <p:nvPr/>
          </p:nvSpPr>
          <p:spPr>
            <a:xfrm>
              <a:off x="1222454" y="2044049"/>
              <a:ext cx="8121571" cy="5455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72000" rIns="144000" bIns="72000" anchor="t" anchorCtr="0">
              <a:spAutoFit/>
            </a:bodyPr>
            <a:lstStyle/>
            <a:p>
              <a:pPr algn="just">
                <a:buSzPts val="1300"/>
              </a:pPr>
              <a:r>
                <a:rPr lang="es-ES" sz="13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Si el precio del inmueble es la variable de respuesta 𝑌, ¿cuáles son las variables explicativas estadísticamente más significativas? área, ubicación, edad, distancia al centro de negocios, etc.</a:t>
              </a:r>
            </a:p>
          </p:txBody>
        </p:sp>
      </p:grpSp>
      <p:sp>
        <p:nvSpPr>
          <p:cNvPr id="4234" name="Google Shape;4234;p550"/>
          <p:cNvSpPr/>
          <p:nvPr/>
        </p:nvSpPr>
        <p:spPr>
          <a:xfrm>
            <a:off x="352811" y="3931217"/>
            <a:ext cx="8632825" cy="345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b) Predecir la respuesta dadas las condiciones de las variables explicativas.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235" name="Google Shape;4235;p550"/>
          <p:cNvGrpSpPr/>
          <p:nvPr/>
        </p:nvGrpSpPr>
        <p:grpSpPr>
          <a:xfrm>
            <a:off x="528506" y="4274455"/>
            <a:ext cx="8497069" cy="545516"/>
            <a:chOff x="846956" y="2044049"/>
            <a:chExt cx="8497069" cy="545516"/>
          </a:xfrm>
        </p:grpSpPr>
        <p:sp>
          <p:nvSpPr>
            <p:cNvPr id="4236" name="Google Shape;4236;p550"/>
            <p:cNvSpPr/>
            <p:nvPr/>
          </p:nvSpPr>
          <p:spPr>
            <a:xfrm>
              <a:off x="846956" y="2104946"/>
              <a:ext cx="290279" cy="223667"/>
            </a:xfrm>
            <a:prstGeom prst="roundRect">
              <a:avLst>
                <a:gd name="adj" fmla="val 16667"/>
              </a:avLst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0" tIns="45700" rIns="0" bIns="45700" anchor="ctr" anchorCtr="0">
              <a:noAutofit/>
            </a:bodyPr>
            <a:lstStyle/>
            <a:p>
              <a:pPr algn="ctr">
                <a:buSzPts val="1300"/>
              </a:pPr>
              <a:r>
                <a:rPr lang="es-ES" sz="1300" b="1">
                  <a:solidFill>
                    <a:schemeClr val="lt1"/>
                  </a:solidFill>
                  <a:latin typeface="SamsungOne 400" pitchFamily="34" charset="0"/>
                  <a:ea typeface="SamsungOne 400" pitchFamily="34" charset="0"/>
                </a:rPr>
                <a:t>Ex</a:t>
              </a:r>
            </a:p>
          </p:txBody>
        </p:sp>
        <p:sp>
          <p:nvSpPr>
            <p:cNvPr id="4237" name="Google Shape;4237;p550"/>
            <p:cNvSpPr/>
            <p:nvPr/>
          </p:nvSpPr>
          <p:spPr>
            <a:xfrm>
              <a:off x="1222454" y="2044049"/>
              <a:ext cx="8121571" cy="5455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72000" rIns="144000" bIns="72000" anchor="t" anchorCtr="0">
              <a:spAutoFit/>
            </a:bodyPr>
            <a:lstStyle/>
            <a:p>
              <a:pPr algn="just">
                <a:buSzPts val="1300"/>
              </a:pPr>
              <a:r>
                <a:rPr lang="es-ES" sz="1300" dirty="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¿Precio de un departamento de 10 años de superficie 100 𝑚2 con ubicación a 3 km del centro de negocios?</a:t>
              </a:r>
              <a:br>
                <a:rPr lang="es-ES" sz="1300" dirty="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</a:br>
              <a:r>
                <a:rPr lang="es-ES" sz="1300" dirty="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← “predecir” el valor que aún no está abierto al público.</a:t>
              </a:r>
            </a:p>
          </p:txBody>
        </p:sp>
      </p:grpSp>
      <p:sp>
        <p:nvSpPr>
          <p:cNvPr id="4271" name="Google Shape;4271;p552"/>
          <p:cNvSpPr/>
          <p:nvPr/>
        </p:nvSpPr>
        <p:spPr>
          <a:xfrm>
            <a:off x="541376" y="5194277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Ventajas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272" name="Google Shape;4272;p552"/>
          <p:cNvSpPr/>
          <p:nvPr/>
        </p:nvSpPr>
        <p:spPr>
          <a:xfrm>
            <a:off x="653715" y="5466342"/>
            <a:ext cx="8632825" cy="950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Basada en sólidos conocimientos estadísticos y matemáticos.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Fuente de información.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Entrenamiento rápido.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273" name="Google Shape;4273;p552"/>
          <p:cNvSpPr/>
          <p:nvPr/>
        </p:nvSpPr>
        <p:spPr>
          <a:xfrm>
            <a:off x="5977555" y="5190973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Contras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274" name="Google Shape;4274;p552"/>
          <p:cNvSpPr/>
          <p:nvPr/>
        </p:nvSpPr>
        <p:spPr>
          <a:xfrm>
            <a:off x="5977555" y="5463038"/>
            <a:ext cx="4431971" cy="1150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Muchos supuestos: linealidad, normalidad, independencia de las variables explicativas, etc.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Sensible a los valores atípicos.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Propenso a la multicolinealidad.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3" name="Google Shape;4283;p553"/>
          <p:cNvSpPr/>
          <p:nvPr/>
        </p:nvSpPr>
        <p:spPr>
          <a:xfrm>
            <a:off x="189672" y="869945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Suposiciones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284" name="Google Shape;4284;p553"/>
          <p:cNvSpPr/>
          <p:nvPr/>
        </p:nvSpPr>
        <p:spPr>
          <a:xfrm>
            <a:off x="302011" y="1142009"/>
            <a:ext cx="8632825" cy="1556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La variable de respuesta se puede explicar mediante una combinación lineal de las variables explicativas.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No debe haber multicolinealidad.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Los residuos deben distribuirse normalmente centrados alrededor de 0.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Los residuos deben distribuirse con una varianza constante.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Los residuos deben distribuirse al azar sin un patrón.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285" name="Google Shape;4285;p553"/>
          <p:cNvGrpSpPr/>
          <p:nvPr/>
        </p:nvGrpSpPr>
        <p:grpSpPr>
          <a:xfrm>
            <a:off x="5756345" y="1804615"/>
            <a:ext cx="2478766" cy="813663"/>
            <a:chOff x="5515997" y="3196401"/>
            <a:chExt cx="2478766" cy="878876"/>
          </a:xfrm>
        </p:grpSpPr>
        <p:sp>
          <p:nvSpPr>
            <p:cNvPr id="4286" name="Google Shape;4286;p553"/>
            <p:cNvSpPr/>
            <p:nvPr/>
          </p:nvSpPr>
          <p:spPr>
            <a:xfrm>
              <a:off x="5515997" y="3196401"/>
              <a:ext cx="199004" cy="878876"/>
            </a:xfrm>
            <a:prstGeom prst="rightBrace">
              <a:avLst>
                <a:gd name="adj1" fmla="val 34851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7" name="Google Shape;4287;p553"/>
            <p:cNvSpPr txBox="1"/>
            <p:nvPr/>
          </p:nvSpPr>
          <p:spPr>
            <a:xfrm>
              <a:off x="5815039" y="3502083"/>
              <a:ext cx="2179724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>
                <a:buSzPts val="1300"/>
              </a:pPr>
              <a:r>
                <a:rPr lang="es-ES" sz="1300">
                  <a:solidFill>
                    <a:srgbClr val="193EB0"/>
                  </a:solidFill>
                  <a:latin typeface="SamsungOne 400" pitchFamily="34" charset="0"/>
                  <a:ea typeface="SamsungOne 400" pitchFamily="34" charset="0"/>
                </a:rPr>
                <a:t>Análisis de residuos.</a:t>
              </a:r>
            </a:p>
          </p:txBody>
        </p:sp>
      </p:grpSp>
      <p:sp>
        <p:nvSpPr>
          <p:cNvPr id="12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4" name="Google Shape;4168;p548"/>
          <p:cNvSpPr/>
          <p:nvPr/>
        </p:nvSpPr>
        <p:spPr>
          <a:xfrm>
            <a:off x="3876831" y="242446"/>
            <a:ext cx="483391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2.2. Conceptos básicos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297" name="Google Shape;4297;p554"/>
          <p:cNvSpPr/>
          <p:nvPr/>
        </p:nvSpPr>
        <p:spPr>
          <a:xfrm>
            <a:off x="189672" y="4363237"/>
            <a:ext cx="8632825" cy="345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Los valores de las variables vienen dados por datos.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298" name="Google Shape;4298;p554"/>
          <p:cNvSpPr/>
          <p:nvPr/>
        </p:nvSpPr>
        <p:spPr>
          <a:xfrm>
            <a:off x="467244" y="3033152"/>
            <a:ext cx="3708224" cy="33855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892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cxnSp>
        <p:nvCxnSpPr>
          <p:cNvPr id="4299" name="Google Shape;4299;p554"/>
          <p:cNvCxnSpPr/>
          <p:nvPr/>
        </p:nvCxnSpPr>
        <p:spPr>
          <a:xfrm rot="10800000">
            <a:off x="691015" y="3436377"/>
            <a:ext cx="0" cy="43725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300" name="Google Shape;4300;p554"/>
          <p:cNvSpPr txBox="1"/>
          <p:nvPr/>
        </p:nvSpPr>
        <p:spPr>
          <a:xfrm>
            <a:off x="-30480" y="3950013"/>
            <a:ext cx="1442990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buSzPts val="1300"/>
            </a:pPr>
            <a:r>
              <a:rPr lang="es-ES" sz="130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Variable de respuesta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301" name="Google Shape;4301;p554"/>
          <p:cNvGrpSpPr/>
          <p:nvPr/>
        </p:nvGrpSpPr>
        <p:grpSpPr>
          <a:xfrm>
            <a:off x="1781296" y="3430212"/>
            <a:ext cx="1764195" cy="443420"/>
            <a:chOff x="4214889" y="3397537"/>
            <a:chExt cx="2296458" cy="443420"/>
          </a:xfrm>
        </p:grpSpPr>
        <p:cxnSp>
          <p:nvCxnSpPr>
            <p:cNvPr id="4302" name="Google Shape;4302;p554"/>
            <p:cNvCxnSpPr/>
            <p:nvPr/>
          </p:nvCxnSpPr>
          <p:spPr>
            <a:xfrm rot="10800000">
              <a:off x="4214889" y="3403698"/>
              <a:ext cx="0" cy="437259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4303" name="Google Shape;4303;p554"/>
            <p:cNvCxnSpPr/>
            <p:nvPr/>
          </p:nvCxnSpPr>
          <p:spPr>
            <a:xfrm rot="10800000">
              <a:off x="5072551" y="3397537"/>
              <a:ext cx="0" cy="437259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4304" name="Google Shape;4304;p554"/>
            <p:cNvCxnSpPr/>
            <p:nvPr/>
          </p:nvCxnSpPr>
          <p:spPr>
            <a:xfrm rot="10800000">
              <a:off x="6511346" y="3403698"/>
              <a:ext cx="0" cy="437259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4305" name="Google Shape;4305;p554"/>
            <p:cNvCxnSpPr/>
            <p:nvPr/>
          </p:nvCxnSpPr>
          <p:spPr>
            <a:xfrm rot="10800000" flipH="1">
              <a:off x="4214889" y="3834796"/>
              <a:ext cx="2296458" cy="6161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4306" name="Google Shape;4306;p554"/>
          <p:cNvSpPr txBox="1"/>
          <p:nvPr/>
        </p:nvSpPr>
        <p:spPr>
          <a:xfrm>
            <a:off x="1731031" y="3950012"/>
            <a:ext cx="188646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buSzPts val="1300"/>
            </a:pPr>
            <a:r>
              <a:rPr lang="es-ES" sz="130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Variables explicativas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296" name="Google Shape;4296;p554"/>
          <p:cNvSpPr/>
          <p:nvPr/>
        </p:nvSpPr>
        <p:spPr>
          <a:xfrm>
            <a:off x="189672" y="2818894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Modelo lineal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316" name="Google Shape;4316;p555"/>
          <p:cNvSpPr/>
          <p:nvPr/>
        </p:nvSpPr>
        <p:spPr>
          <a:xfrm>
            <a:off x="4453041" y="4363237"/>
            <a:ext cx="3868000" cy="545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Los coeficientes de regresión son </a:t>
            </a:r>
            <a:r>
              <a:rPr lang="es-ES" sz="1300" b="1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parámetros del modelo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: capturar los patrones de datos.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317" name="Google Shape;4317;p555"/>
          <p:cNvSpPr/>
          <p:nvPr/>
        </p:nvSpPr>
        <p:spPr>
          <a:xfrm>
            <a:off x="4453040" y="3033152"/>
            <a:ext cx="3708224" cy="33855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892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318" name="Google Shape;4318;p555"/>
          <p:cNvSpPr txBox="1"/>
          <p:nvPr/>
        </p:nvSpPr>
        <p:spPr>
          <a:xfrm>
            <a:off x="5166451" y="3817726"/>
            <a:ext cx="2063803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buSzPts val="1300"/>
            </a:pPr>
            <a:r>
              <a:rPr lang="es-ES" sz="130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Coeficientes de regresión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319" name="Google Shape;4319;p555"/>
          <p:cNvGrpSpPr/>
          <p:nvPr/>
        </p:nvGrpSpPr>
        <p:grpSpPr>
          <a:xfrm>
            <a:off x="5119019" y="3410291"/>
            <a:ext cx="2196244" cy="363801"/>
            <a:chOff x="3426265" y="3391009"/>
            <a:chExt cx="2682920" cy="363801"/>
          </a:xfrm>
        </p:grpSpPr>
        <p:cxnSp>
          <p:nvCxnSpPr>
            <p:cNvPr id="4320" name="Google Shape;4320;p555"/>
            <p:cNvCxnSpPr/>
            <p:nvPr/>
          </p:nvCxnSpPr>
          <p:spPr>
            <a:xfrm rot="10800000">
              <a:off x="3994360" y="3396064"/>
              <a:ext cx="0" cy="358746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4321" name="Google Shape;4321;p555"/>
            <p:cNvCxnSpPr/>
            <p:nvPr/>
          </p:nvCxnSpPr>
          <p:spPr>
            <a:xfrm rot="10800000">
              <a:off x="4809763" y="3391009"/>
              <a:ext cx="0" cy="358746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4322" name="Google Shape;4322;p555"/>
            <p:cNvCxnSpPr/>
            <p:nvPr/>
          </p:nvCxnSpPr>
          <p:spPr>
            <a:xfrm rot="10800000">
              <a:off x="6109185" y="3396064"/>
              <a:ext cx="0" cy="358746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4323" name="Google Shape;4323;p555"/>
            <p:cNvCxnSpPr/>
            <p:nvPr/>
          </p:nvCxnSpPr>
          <p:spPr>
            <a:xfrm>
              <a:off x="3426265" y="3754810"/>
              <a:ext cx="2682920" cy="0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324" name="Google Shape;4324;p555"/>
            <p:cNvCxnSpPr/>
            <p:nvPr/>
          </p:nvCxnSpPr>
          <p:spPr>
            <a:xfrm rot="10800000">
              <a:off x="3428242" y="3396064"/>
              <a:ext cx="0" cy="358746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</p:grpSp>
      <p:sp>
        <p:nvSpPr>
          <p:cNvPr id="4335" name="Google Shape;4335;p556"/>
          <p:cNvSpPr/>
          <p:nvPr/>
        </p:nvSpPr>
        <p:spPr>
          <a:xfrm>
            <a:off x="8320804" y="3022110"/>
            <a:ext cx="3708224" cy="338554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892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cxnSp>
        <p:nvCxnSpPr>
          <p:cNvPr id="4336" name="Google Shape;4336;p556"/>
          <p:cNvCxnSpPr/>
          <p:nvPr/>
        </p:nvCxnSpPr>
        <p:spPr>
          <a:xfrm rot="10800000">
            <a:off x="11795095" y="3404075"/>
            <a:ext cx="0" cy="43725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337" name="Google Shape;4337;p556"/>
          <p:cNvSpPr txBox="1"/>
          <p:nvPr/>
        </p:nvSpPr>
        <p:spPr>
          <a:xfrm>
            <a:off x="10949529" y="3868085"/>
            <a:ext cx="1142492" cy="64633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338" name="Google Shape;4338;p556"/>
          <p:cNvSpPr/>
          <p:nvPr/>
        </p:nvSpPr>
        <p:spPr>
          <a:xfrm>
            <a:off x="8320804" y="4527079"/>
            <a:ext cx="3170156" cy="18161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indent="-317500">
              <a:buClr>
                <a:schemeClr val="dk1"/>
              </a:buClr>
              <a:buSzPts val="1400"/>
              <a:buChar char="●"/>
            </a:pPr>
            <a:r>
              <a:rPr lang="es-ES" dirty="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El término error debe tener media cero y varianza constante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348" name="Google Shape;4348;p557"/>
          <p:cNvSpPr/>
          <p:nvPr/>
        </p:nvSpPr>
        <p:spPr>
          <a:xfrm>
            <a:off x="302011" y="5064654"/>
            <a:ext cx="3944185" cy="33855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-892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349" name="Google Shape;4349;p557"/>
          <p:cNvGrpSpPr/>
          <p:nvPr/>
        </p:nvGrpSpPr>
        <p:grpSpPr>
          <a:xfrm>
            <a:off x="306688" y="5482797"/>
            <a:ext cx="3583987" cy="1076219"/>
            <a:chOff x="1792688" y="3417379"/>
            <a:chExt cx="5233518" cy="1354457"/>
          </a:xfrm>
        </p:grpSpPr>
        <p:grpSp>
          <p:nvGrpSpPr>
            <p:cNvPr id="4350" name="Google Shape;4350;p557"/>
            <p:cNvGrpSpPr/>
            <p:nvPr/>
          </p:nvGrpSpPr>
          <p:grpSpPr>
            <a:xfrm>
              <a:off x="1792688" y="3417380"/>
              <a:ext cx="779400" cy="1330469"/>
              <a:chOff x="2530814" y="3092937"/>
              <a:chExt cx="779400" cy="1330469"/>
            </a:xfrm>
          </p:grpSpPr>
          <p:cxnSp>
            <p:nvCxnSpPr>
              <p:cNvPr id="4351" name="Google Shape;4351;p557"/>
              <p:cNvCxnSpPr/>
              <p:nvPr/>
            </p:nvCxnSpPr>
            <p:spPr>
              <a:xfrm rot="10800000">
                <a:off x="2783632" y="3092937"/>
                <a:ext cx="0" cy="585194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352" name="Google Shape;4352;p557"/>
              <p:cNvSpPr txBox="1"/>
              <p:nvPr/>
            </p:nvSpPr>
            <p:spPr>
              <a:xfrm>
                <a:off x="2530814" y="3668006"/>
                <a:ext cx="779400" cy="75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1300"/>
                </a:pP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millas por galón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grpSp>
          <p:nvGrpSpPr>
            <p:cNvPr id="4353" name="Google Shape;4353;p557"/>
            <p:cNvGrpSpPr/>
            <p:nvPr/>
          </p:nvGrpSpPr>
          <p:grpSpPr>
            <a:xfrm>
              <a:off x="3125396" y="3417379"/>
              <a:ext cx="1025264" cy="1228571"/>
              <a:chOff x="2276413" y="3092937"/>
              <a:chExt cx="1025264" cy="1228571"/>
            </a:xfrm>
          </p:grpSpPr>
          <p:cxnSp>
            <p:nvCxnSpPr>
              <p:cNvPr id="4354" name="Google Shape;4354;p557"/>
              <p:cNvCxnSpPr/>
              <p:nvPr/>
            </p:nvCxnSpPr>
            <p:spPr>
              <a:xfrm rot="10800000">
                <a:off x="2783632" y="3092937"/>
                <a:ext cx="0" cy="585194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355" name="Google Shape;4355;p557"/>
              <p:cNvSpPr txBox="1"/>
              <p:nvPr/>
            </p:nvSpPr>
            <p:spPr>
              <a:xfrm>
                <a:off x="2276413" y="3566182"/>
                <a:ext cx="1025264" cy="7553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1300"/>
                </a:pP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número de</a:t>
                </a:r>
                <a:b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</a:b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Cilindros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grpSp>
          <p:nvGrpSpPr>
            <p:cNvPr id="4356" name="Google Shape;4356;p557"/>
            <p:cNvGrpSpPr/>
            <p:nvPr/>
          </p:nvGrpSpPr>
          <p:grpSpPr>
            <a:xfrm>
              <a:off x="4489169" y="3417380"/>
              <a:ext cx="308983" cy="850906"/>
              <a:chOff x="2629141" y="3092937"/>
              <a:chExt cx="308983" cy="850906"/>
            </a:xfrm>
          </p:grpSpPr>
          <p:cxnSp>
            <p:nvCxnSpPr>
              <p:cNvPr id="4357" name="Google Shape;4357;p557"/>
              <p:cNvCxnSpPr/>
              <p:nvPr/>
            </p:nvCxnSpPr>
            <p:spPr>
              <a:xfrm rot="10800000">
                <a:off x="2783632" y="3092937"/>
                <a:ext cx="0" cy="585194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358" name="Google Shape;4358;p557"/>
              <p:cNvSpPr txBox="1"/>
              <p:nvPr/>
            </p:nvSpPr>
            <p:spPr>
              <a:xfrm>
                <a:off x="2629141" y="3692067"/>
                <a:ext cx="308983" cy="2517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1300"/>
                </a:pP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HP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grpSp>
          <p:nvGrpSpPr>
            <p:cNvPr id="4359" name="Google Shape;4359;p557"/>
            <p:cNvGrpSpPr/>
            <p:nvPr/>
          </p:nvGrpSpPr>
          <p:grpSpPr>
            <a:xfrm>
              <a:off x="5286103" y="3417380"/>
              <a:ext cx="779482" cy="850907"/>
              <a:chOff x="2393892" y="3092937"/>
              <a:chExt cx="779482" cy="850907"/>
            </a:xfrm>
          </p:grpSpPr>
          <p:cxnSp>
            <p:nvCxnSpPr>
              <p:cNvPr id="4360" name="Google Shape;4360;p557"/>
              <p:cNvCxnSpPr/>
              <p:nvPr/>
            </p:nvCxnSpPr>
            <p:spPr>
              <a:xfrm rot="10800000">
                <a:off x="2783632" y="3092937"/>
                <a:ext cx="0" cy="585194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361" name="Google Shape;4361;p557"/>
              <p:cNvSpPr txBox="1"/>
              <p:nvPr/>
            </p:nvSpPr>
            <p:spPr>
              <a:xfrm>
                <a:off x="2393892" y="3692068"/>
                <a:ext cx="779482" cy="2517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1300"/>
                </a:pP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Peso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grpSp>
          <p:nvGrpSpPr>
            <p:cNvPr id="4362" name="Google Shape;4362;p557"/>
            <p:cNvGrpSpPr/>
            <p:nvPr/>
          </p:nvGrpSpPr>
          <p:grpSpPr>
            <a:xfrm>
              <a:off x="6213953" y="3417379"/>
              <a:ext cx="812253" cy="1354457"/>
              <a:chOff x="2377506" y="3092937"/>
              <a:chExt cx="812253" cy="1354457"/>
            </a:xfrm>
          </p:grpSpPr>
          <p:cxnSp>
            <p:nvCxnSpPr>
              <p:cNvPr id="4363" name="Google Shape;4363;p557"/>
              <p:cNvCxnSpPr/>
              <p:nvPr/>
            </p:nvCxnSpPr>
            <p:spPr>
              <a:xfrm rot="10800000">
                <a:off x="2783632" y="3092937"/>
                <a:ext cx="0" cy="585194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364" name="Google Shape;4364;p557"/>
              <p:cNvSpPr txBox="1"/>
              <p:nvPr/>
            </p:nvSpPr>
            <p:spPr>
              <a:xfrm>
                <a:off x="2377506" y="3692068"/>
                <a:ext cx="812253" cy="7553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1300"/>
                </a:pP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Auto</a:t>
                </a:r>
                <a:b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</a:b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o</a:t>
                </a:r>
                <a:b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</a:b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Manual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</p:grpSp>
      <p:sp>
        <p:nvSpPr>
          <p:cNvPr id="4365" name="Google Shape;4365;p557"/>
          <p:cNvSpPr txBox="1"/>
          <p:nvPr/>
        </p:nvSpPr>
        <p:spPr>
          <a:xfrm>
            <a:off x="4492741" y="5783347"/>
            <a:ext cx="3448800" cy="508500"/>
          </a:xfrm>
          <a:prstGeom prst="rect">
            <a:avLst/>
          </a:prstGeom>
          <a:solidFill>
            <a:srgbClr val="DDEAF6"/>
          </a:solidFill>
          <a:ln w="12700" cap="flat" cmpd="sng">
            <a:solidFill>
              <a:srgbClr val="9CC2E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3575" tIns="53575" rIns="53575" bIns="53575" anchor="ctr" anchorCtr="0">
            <a:spAutoFit/>
          </a:bodyPr>
          <a:lstStyle/>
          <a:p>
            <a:pPr>
              <a:buSzPts val="1300"/>
            </a:pPr>
            <a:r>
              <a:rPr lang="es-ES" sz="1300" b="1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millas por galón 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puede ser </a:t>
            </a:r>
            <a:r>
              <a:rPr lang="es-ES" sz="1300" b="1">
                <a:solidFill>
                  <a:srgbClr val="1429A0"/>
                </a:solidFill>
                <a:latin typeface="SamsungOne 400" pitchFamily="34" charset="0"/>
                <a:ea typeface="SamsungOne 400" pitchFamily="34" charset="0"/>
              </a:rPr>
              <a:t>explicado 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por otras variables.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5" name="Google Shape;4375;p558"/>
          <p:cNvSpPr/>
          <p:nvPr/>
        </p:nvSpPr>
        <p:spPr>
          <a:xfrm>
            <a:off x="431870" y="1117394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Interpretación de los coeficientes de regresión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376" name="Google Shape;4376;p558"/>
          <p:cNvSpPr/>
          <p:nvPr/>
        </p:nvSpPr>
        <p:spPr>
          <a:xfrm>
            <a:off x="544209" y="2034587"/>
            <a:ext cx="8632825" cy="34546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377" name="Google Shape;4377;p558"/>
          <p:cNvSpPr/>
          <p:nvPr/>
        </p:nvSpPr>
        <p:spPr>
          <a:xfrm>
            <a:off x="1484802" y="1612770"/>
            <a:ext cx="3819151" cy="33855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892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pic>
        <p:nvPicPr>
          <p:cNvPr id="4378" name="Google Shape;4378;p5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672" y="2073949"/>
            <a:ext cx="5109475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3" name="Google Shape;4168;p548"/>
          <p:cNvSpPr/>
          <p:nvPr/>
        </p:nvSpPr>
        <p:spPr>
          <a:xfrm>
            <a:off x="3876831" y="242446"/>
            <a:ext cx="483391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2.2. Conceptos básicos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388" name="Google Shape;4388;p559"/>
          <p:cNvSpPr/>
          <p:nvPr/>
        </p:nvSpPr>
        <p:spPr>
          <a:xfrm>
            <a:off x="431870" y="3723791"/>
            <a:ext cx="8632825" cy="34546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389" name="Google Shape;4389;p559"/>
          <p:cNvSpPr/>
          <p:nvPr/>
        </p:nvSpPr>
        <p:spPr>
          <a:xfrm>
            <a:off x="1484802" y="2675654"/>
            <a:ext cx="3819151" cy="338554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-892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390" name="Google Shape;4390;p559"/>
          <p:cNvSpPr/>
          <p:nvPr/>
        </p:nvSpPr>
        <p:spPr>
          <a:xfrm>
            <a:off x="4948808" y="2608087"/>
            <a:ext cx="360040" cy="360040"/>
          </a:xfrm>
          <a:prstGeom prst="ellipse">
            <a:avLst/>
          </a:prstGeom>
          <a:noFill/>
          <a:ln w="12700" cap="flat" cmpd="sng">
            <a:solidFill>
              <a:srgbClr val="193EB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800"/>
            </a:pPr>
            <a:endParaRPr lang="es-ES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91" name="Google Shape;4391;p559"/>
          <p:cNvCxnSpPr/>
          <p:nvPr/>
        </p:nvCxnSpPr>
        <p:spPr>
          <a:xfrm rot="10800000">
            <a:off x="3770961" y="3014208"/>
            <a:ext cx="0" cy="331440"/>
          </a:xfrm>
          <a:prstGeom prst="straightConnector1">
            <a:avLst/>
          </a:prstGeom>
          <a:noFill/>
          <a:ln w="9525" cap="flat" cmpd="sng">
            <a:solidFill>
              <a:srgbClr val="193EB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392" name="Google Shape;4392;p559"/>
          <p:cNvSpPr txBox="1"/>
          <p:nvPr/>
        </p:nvSpPr>
        <p:spPr>
          <a:xfrm>
            <a:off x="3723674" y="3381655"/>
            <a:ext cx="9457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algn="ctr">
              <a:buSzPts val="1600"/>
            </a:pPr>
            <a:r>
              <a:rPr lang="es-ES" sz="1600">
                <a:solidFill>
                  <a:srgbClr val="1429A0"/>
                </a:solidFill>
                <a:latin typeface="SamsungOne 400" pitchFamily="34" charset="0"/>
                <a:ea typeface="SamsungOne 400" pitchFamily="34" charset="0"/>
              </a:rPr>
              <a:t>1</a:t>
            </a:r>
          </a:p>
        </p:txBody>
      </p:sp>
      <p:pic>
        <p:nvPicPr>
          <p:cNvPr id="4393" name="Google Shape;4393;p55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1759" y="3685224"/>
            <a:ext cx="6562725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03" name="Google Shape;4403;p560"/>
          <p:cNvSpPr/>
          <p:nvPr/>
        </p:nvSpPr>
        <p:spPr>
          <a:xfrm>
            <a:off x="431871" y="5560915"/>
            <a:ext cx="6042502" cy="545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la intercepción</a:t>
            </a:r>
            <a:r>
              <a:rPr lang="es-ES" sz="130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𝛽</a:t>
            </a:r>
            <a:r>
              <a:rPr lang="es-ES" sz="1300" baseline="-2500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0</a:t>
            </a:r>
            <a:r>
              <a:rPr lang="es-ES" sz="130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es el valor de 𝑌 cuando </a:t>
            </a:r>
            <a:r>
              <a:rPr lang="es-ES" sz="1300">
                <a:solidFill>
                  <a:srgbClr val="1429A0"/>
                </a:solidFill>
                <a:latin typeface="SamsungOne 400" pitchFamily="34" charset="0"/>
                <a:ea typeface="SamsungOne 400" pitchFamily="34" charset="0"/>
              </a:rPr>
              <a:t>todos los 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X</a:t>
            </a:r>
            <a:r>
              <a:rPr lang="es-ES" sz="9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i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= 0. Es como una “línea base”.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404" name="Google Shape;4404;p560"/>
          <p:cNvSpPr/>
          <p:nvPr/>
        </p:nvSpPr>
        <p:spPr>
          <a:xfrm>
            <a:off x="1484802" y="4291032"/>
            <a:ext cx="3754709" cy="338554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-892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cxnSp>
        <p:nvCxnSpPr>
          <p:cNvPr id="4405" name="Google Shape;4405;p560"/>
          <p:cNvCxnSpPr/>
          <p:nvPr/>
        </p:nvCxnSpPr>
        <p:spPr>
          <a:xfrm rot="10800000">
            <a:off x="2149386" y="4630761"/>
            <a:ext cx="0" cy="468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406" name="Google Shape;4406;p560"/>
          <p:cNvSpPr txBox="1"/>
          <p:nvPr/>
        </p:nvSpPr>
        <p:spPr>
          <a:xfrm>
            <a:off x="1816602" y="5071134"/>
            <a:ext cx="9045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algn="ctr"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Interceptar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407" name="Google Shape;4407;p560"/>
          <p:cNvSpPr/>
          <p:nvPr/>
        </p:nvSpPr>
        <p:spPr>
          <a:xfrm>
            <a:off x="2455266" y="4261667"/>
            <a:ext cx="2651624" cy="383688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1429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800"/>
            </a:pPr>
            <a:endParaRPr lang="es-ES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8" name="Google Shape;4408;p560"/>
          <p:cNvSpPr txBox="1"/>
          <p:nvPr/>
        </p:nvSpPr>
        <p:spPr>
          <a:xfrm>
            <a:off x="3706288" y="5081151"/>
            <a:ext cx="12503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algn="ctr">
              <a:buSzPts val="1600"/>
            </a:pPr>
            <a:r>
              <a:rPr lang="es-ES" sz="1600">
                <a:solidFill>
                  <a:srgbClr val="1429A0"/>
                </a:solidFill>
                <a:latin typeface="SamsungOne 400" pitchFamily="34" charset="0"/>
                <a:ea typeface="SamsungOne 400" pitchFamily="34" charset="0"/>
              </a:rPr>
              <a:t>0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409" name="Google Shape;4409;p560"/>
          <p:cNvSpPr/>
          <p:nvPr/>
        </p:nvSpPr>
        <p:spPr>
          <a:xfrm rot="-5400000">
            <a:off x="3604638" y="4737685"/>
            <a:ext cx="328337" cy="224773"/>
          </a:xfrm>
          <a:prstGeom prst="mathEqual">
            <a:avLst>
              <a:gd name="adj1" fmla="val 10029"/>
              <a:gd name="adj2" fmla="val 38742"/>
            </a:avLst>
          </a:prstGeom>
          <a:solidFill>
            <a:srgbClr val="193EB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800"/>
            </a:pPr>
            <a:endParaRPr lang="es-ES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9" name="Google Shape;4419;p561"/>
          <p:cNvSpPr/>
          <p:nvPr/>
        </p:nvSpPr>
        <p:spPr>
          <a:xfrm>
            <a:off x="6952492" y="3881979"/>
            <a:ext cx="4600928" cy="155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𝛽</a:t>
            </a:r>
            <a:r>
              <a:rPr lang="es-ES" sz="1300" baseline="-250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0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puede interpretarse como el salario base cuando no hay experiencia y calificación.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𝛽</a:t>
            </a:r>
            <a:r>
              <a:rPr lang="es-ES" sz="1300" baseline="-250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1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puede interpretarse como el cambio en el salario cuando la experiencia se incrementa en una unidad.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𝛽</a:t>
            </a:r>
            <a:r>
              <a:rPr lang="es-ES" sz="1300" baseline="-250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2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puede interpretarse como el cambio en el salario cuando la calificación se incrementa en una unidad.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420" name="Google Shape;4420;p561"/>
          <p:cNvSpPr/>
          <p:nvPr/>
        </p:nvSpPr>
        <p:spPr>
          <a:xfrm>
            <a:off x="7979503" y="2400759"/>
            <a:ext cx="2608625" cy="338554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 b="-1090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421" name="Google Shape;4421;p561"/>
          <p:cNvGrpSpPr/>
          <p:nvPr/>
        </p:nvGrpSpPr>
        <p:grpSpPr>
          <a:xfrm>
            <a:off x="6952491" y="1861856"/>
            <a:ext cx="6979589" cy="345461"/>
            <a:chOff x="670190" y="1717154"/>
            <a:chExt cx="6979589" cy="345461"/>
          </a:xfrm>
        </p:grpSpPr>
        <p:sp>
          <p:nvSpPr>
            <p:cNvPr id="4422" name="Google Shape;4422;p561"/>
            <p:cNvSpPr/>
            <p:nvPr/>
          </p:nvSpPr>
          <p:spPr>
            <a:xfrm>
              <a:off x="670190" y="1778051"/>
              <a:ext cx="290279" cy="223667"/>
            </a:xfrm>
            <a:prstGeom prst="roundRect">
              <a:avLst>
                <a:gd name="adj" fmla="val 16667"/>
              </a:avLst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0" tIns="45700" rIns="0" bIns="45700" anchor="ctr" anchorCtr="0">
              <a:noAutofit/>
            </a:bodyPr>
            <a:lstStyle/>
            <a:p>
              <a:pPr algn="ctr">
                <a:buSzPts val="1300"/>
              </a:pPr>
              <a:r>
                <a:rPr lang="es-ES" sz="1300" b="1">
                  <a:solidFill>
                    <a:schemeClr val="lt1"/>
                  </a:solidFill>
                  <a:latin typeface="SamsungOne 400" pitchFamily="34" charset="0"/>
                  <a:ea typeface="SamsungOne 400" pitchFamily="34" charset="0"/>
                </a:rPr>
                <a:t>Ex</a:t>
              </a:r>
            </a:p>
          </p:txBody>
        </p:sp>
        <p:sp>
          <p:nvSpPr>
            <p:cNvPr id="4423" name="Google Shape;4423;p561"/>
            <p:cNvSpPr/>
            <p:nvPr/>
          </p:nvSpPr>
          <p:spPr>
            <a:xfrm>
              <a:off x="1045688" y="1717154"/>
              <a:ext cx="6604091" cy="3454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72000" rIns="144000" bIns="72000" anchor="t" anchorCtr="0">
              <a:spAutoFit/>
            </a:bodyPr>
            <a:lstStyle/>
            <a:p>
              <a:pPr>
                <a:buSzPts val="1300"/>
              </a:pPr>
              <a:r>
                <a:rPr lang="es-ES" sz="13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Encuesta de salarios de los empleados de una empresa.</a:t>
              </a:r>
            </a:p>
          </p:txBody>
        </p:sp>
      </p:grpSp>
      <p:grpSp>
        <p:nvGrpSpPr>
          <p:cNvPr id="4424" name="Google Shape;4424;p561"/>
          <p:cNvGrpSpPr/>
          <p:nvPr/>
        </p:nvGrpSpPr>
        <p:grpSpPr>
          <a:xfrm>
            <a:off x="8080010" y="2739313"/>
            <a:ext cx="2476343" cy="848153"/>
            <a:chOff x="13956727" y="3368501"/>
            <a:chExt cx="3502402" cy="1107929"/>
          </a:xfrm>
        </p:grpSpPr>
        <p:grpSp>
          <p:nvGrpSpPr>
            <p:cNvPr id="4425" name="Google Shape;4425;p561"/>
            <p:cNvGrpSpPr/>
            <p:nvPr/>
          </p:nvGrpSpPr>
          <p:grpSpPr>
            <a:xfrm>
              <a:off x="13956727" y="3368594"/>
              <a:ext cx="738410" cy="567900"/>
              <a:chOff x="2451917" y="3087694"/>
              <a:chExt cx="1203000" cy="567900"/>
            </a:xfrm>
          </p:grpSpPr>
          <p:cxnSp>
            <p:nvCxnSpPr>
              <p:cNvPr id="4426" name="Google Shape;4426;p561"/>
              <p:cNvCxnSpPr>
                <a:stCxn id="4427" idx="0"/>
              </p:cNvCxnSpPr>
              <p:nvPr/>
            </p:nvCxnSpPr>
            <p:spPr>
              <a:xfrm rot="10800000">
                <a:off x="3053417" y="3087694"/>
                <a:ext cx="0" cy="306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427" name="Google Shape;4427;p561"/>
              <p:cNvSpPr txBox="1"/>
              <p:nvPr/>
            </p:nvSpPr>
            <p:spPr>
              <a:xfrm>
                <a:off x="2451917" y="3394294"/>
                <a:ext cx="1203000" cy="26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1300"/>
                </a:pP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Salario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grpSp>
          <p:nvGrpSpPr>
            <p:cNvPr id="4428" name="Google Shape;4428;p561"/>
            <p:cNvGrpSpPr/>
            <p:nvPr/>
          </p:nvGrpSpPr>
          <p:grpSpPr>
            <a:xfrm>
              <a:off x="15194240" y="3368501"/>
              <a:ext cx="1360259" cy="567993"/>
              <a:chOff x="1836196" y="3086230"/>
              <a:chExt cx="2216100" cy="567993"/>
            </a:xfrm>
          </p:grpSpPr>
          <p:cxnSp>
            <p:nvCxnSpPr>
              <p:cNvPr id="4429" name="Google Shape;4429;p561"/>
              <p:cNvCxnSpPr>
                <a:cxnSpLocks/>
                <a:stCxn id="4430" idx="0"/>
                <a:endCxn id="4420" idx="2"/>
              </p:cNvCxnSpPr>
              <p:nvPr/>
            </p:nvCxnSpPr>
            <p:spPr>
              <a:xfrm flipH="1" flipV="1">
                <a:off x="2593900" y="3086230"/>
                <a:ext cx="350347" cy="306692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430" name="Google Shape;4430;p561"/>
              <p:cNvSpPr txBox="1"/>
              <p:nvPr/>
            </p:nvSpPr>
            <p:spPr>
              <a:xfrm>
                <a:off x="1836196" y="3392923"/>
                <a:ext cx="2216100" cy="26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1300"/>
                </a:pP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Experiencia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grpSp>
          <p:nvGrpSpPr>
            <p:cNvPr id="4431" name="Google Shape;4431;p561"/>
            <p:cNvGrpSpPr/>
            <p:nvPr/>
          </p:nvGrpSpPr>
          <p:grpSpPr>
            <a:xfrm>
              <a:off x="16098810" y="3368501"/>
              <a:ext cx="1360319" cy="1107929"/>
              <a:chOff x="6444769" y="3368500"/>
              <a:chExt cx="1360319" cy="1107929"/>
            </a:xfrm>
          </p:grpSpPr>
          <p:cxnSp>
            <p:nvCxnSpPr>
              <p:cNvPr id="4432" name="Google Shape;4432;p561"/>
              <p:cNvCxnSpPr>
                <a:stCxn id="4433" idx="0"/>
              </p:cNvCxnSpPr>
              <p:nvPr/>
            </p:nvCxnSpPr>
            <p:spPr>
              <a:xfrm rot="10800000">
                <a:off x="7124929" y="3368500"/>
                <a:ext cx="0" cy="846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433" name="Google Shape;4433;p561"/>
              <p:cNvSpPr txBox="1"/>
              <p:nvPr/>
            </p:nvSpPr>
            <p:spPr>
              <a:xfrm>
                <a:off x="6444769" y="4215100"/>
                <a:ext cx="1360319" cy="261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1300"/>
                </a:pPr>
                <a:r>
                  <a:rPr lang="es-ES" sz="13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Calificación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7" name="Google Shape;4557;p571"/>
          <p:cNvSpPr/>
          <p:nvPr/>
        </p:nvSpPr>
        <p:spPr>
          <a:xfrm>
            <a:off x="1703512" y="1428745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Entrenamiento y predicción de regresión (pruebas)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558" name="Google Shape;4558;p571"/>
          <p:cNvSpPr/>
          <p:nvPr/>
        </p:nvSpPr>
        <p:spPr>
          <a:xfrm>
            <a:off x="1815851" y="1700810"/>
            <a:ext cx="8632825" cy="545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algn="just"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1) Paso de entrenamiento: use el conjunto de datos de entrenamiento y obtenga un conjunto de parámetros del modelo {𝛽𝑖}.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559" name="Google Shape;4559;p571"/>
          <p:cNvGrpSpPr/>
          <p:nvPr/>
        </p:nvGrpSpPr>
        <p:grpSpPr>
          <a:xfrm>
            <a:off x="4807199" y="2199462"/>
            <a:ext cx="2584125" cy="2970646"/>
            <a:chOff x="3662609" y="2597649"/>
            <a:chExt cx="2584125" cy="2970646"/>
          </a:xfrm>
        </p:grpSpPr>
        <p:grpSp>
          <p:nvGrpSpPr>
            <p:cNvPr id="4560" name="Google Shape;4560;p571"/>
            <p:cNvGrpSpPr/>
            <p:nvPr/>
          </p:nvGrpSpPr>
          <p:grpSpPr>
            <a:xfrm>
              <a:off x="3723704" y="2597649"/>
              <a:ext cx="2450254" cy="2287372"/>
              <a:chOff x="3723704" y="3087254"/>
              <a:chExt cx="2450254" cy="2287372"/>
            </a:xfrm>
          </p:grpSpPr>
          <p:sp>
            <p:nvSpPr>
              <p:cNvPr id="4561" name="Google Shape;4561;p571"/>
              <p:cNvSpPr txBox="1"/>
              <p:nvPr/>
            </p:nvSpPr>
            <p:spPr>
              <a:xfrm>
                <a:off x="3723704" y="3087254"/>
                <a:ext cx="1764740" cy="2287372"/>
              </a:xfrm>
              <a:prstGeom prst="rect">
                <a:avLst/>
              </a:prstGeom>
              <a:blipFill rotWithShape="1">
                <a:blip r:embed="rId3">
                  <a:alphaModFix/>
                </a:blip>
                <a:stretch>
                  <a:fillRect/>
                </a:stretch>
              </a:blipFill>
              <a:ln w="25400" cap="flat" cmpd="sng">
                <a:solidFill>
                  <a:srgbClr val="193EB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SzPts val="1800"/>
                </a:pPr>
                <a:r>
                  <a:rPr lang="es-ES" sz="1800">
                    <a:latin typeface="Calibri"/>
                    <a:ea typeface="Calibri"/>
                    <a:cs typeface="Calibri"/>
                    <a:sym typeface="Calibri"/>
                  </a:rPr>
                  <a:t> 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  <p:sp>
            <p:nvSpPr>
              <p:cNvPr id="4562" name="Google Shape;4562;p571"/>
              <p:cNvSpPr txBox="1"/>
              <p:nvPr/>
            </p:nvSpPr>
            <p:spPr>
              <a:xfrm>
                <a:off x="5488444" y="3087254"/>
                <a:ext cx="685514" cy="2287372"/>
              </a:xfrm>
              <a:prstGeom prst="rect">
                <a:avLst/>
              </a:prstGeom>
              <a:blipFill rotWithShape="1">
                <a:blip r:embed="rId4">
                  <a:alphaModFix/>
                </a:blip>
                <a:stretch>
                  <a:fillRect/>
                </a:stretch>
              </a:blipFill>
              <a:ln w="25400" cap="flat" cmpd="sng">
                <a:solidFill>
                  <a:srgbClr val="193EB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SzPts val="1800"/>
                </a:pPr>
                <a:r>
                  <a:rPr lang="es-ES" sz="1800">
                    <a:latin typeface="Calibri"/>
                    <a:ea typeface="Calibri"/>
                    <a:cs typeface="Calibri"/>
                    <a:sym typeface="Calibri"/>
                  </a:rPr>
                  <a:t> 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sp>
          <p:nvSpPr>
            <p:cNvPr id="4563" name="Google Shape;4563;p571"/>
            <p:cNvSpPr txBox="1"/>
            <p:nvPr/>
          </p:nvSpPr>
          <p:spPr>
            <a:xfrm>
              <a:off x="3662609" y="5275907"/>
              <a:ext cx="2584125" cy="2923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buSzPts val="1300"/>
              </a:pPr>
              <a:r>
                <a:rPr lang="es-ES" sz="1300">
                  <a:solidFill>
                    <a:srgbClr val="FF0000"/>
                  </a:solidFill>
                  <a:latin typeface="SamsungOne 400" pitchFamily="34" charset="0"/>
                  <a:ea typeface="SamsungOne 400" pitchFamily="34" charset="0"/>
                </a:rPr>
                <a:t>Conjunto de datos de entrenamiento</a:t>
              </a:r>
            </a:p>
          </p:txBody>
        </p:sp>
        <p:sp>
          <p:nvSpPr>
            <p:cNvPr id="4564" name="Google Shape;4564;p571"/>
            <p:cNvSpPr/>
            <p:nvPr/>
          </p:nvSpPr>
          <p:spPr>
            <a:xfrm rot="-5400000" flipH="1">
              <a:off x="4781389" y="3891001"/>
              <a:ext cx="342337" cy="2442804"/>
            </a:xfrm>
            <a:prstGeom prst="rightBrace">
              <a:avLst>
                <a:gd name="adj1" fmla="val 34851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7" name="Google Shape;4168;p548"/>
          <p:cNvSpPr/>
          <p:nvPr/>
        </p:nvSpPr>
        <p:spPr>
          <a:xfrm>
            <a:off x="3876831" y="242446"/>
            <a:ext cx="483391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2.2. Conceptos básicos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3" name="Google Shape;4573;p572"/>
          <p:cNvSpPr/>
          <p:nvPr/>
        </p:nvSpPr>
        <p:spPr>
          <a:xfrm>
            <a:off x="898982" y="1276894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Entrenamiento y predicción de regresión (pruebas)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574" name="Google Shape;4574;p572"/>
          <p:cNvSpPr/>
          <p:nvPr/>
        </p:nvSpPr>
        <p:spPr>
          <a:xfrm>
            <a:off x="980841" y="1652390"/>
            <a:ext cx="4605269" cy="545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algn="just"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2) Paso de predicción: cuando un nuevo conjunto de {𝑥</a:t>
            </a:r>
            <a:r>
              <a:rPr lang="es-ES" sz="1300" baseline="-25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𝑖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′} está dado, calcule el valor de </a:t>
            </a:r>
            <a:r>
              <a:rPr lang="es-ES" sz="1300" dirty="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𝑦′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que era desconocido.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575" name="Google Shape;4575;p572"/>
          <p:cNvGrpSpPr/>
          <p:nvPr/>
        </p:nvGrpSpPr>
        <p:grpSpPr>
          <a:xfrm>
            <a:off x="1899682" y="2388219"/>
            <a:ext cx="2450254" cy="2287372"/>
            <a:chOff x="3723704" y="3087254"/>
            <a:chExt cx="2450254" cy="2287372"/>
          </a:xfrm>
        </p:grpSpPr>
        <p:sp>
          <p:nvSpPr>
            <p:cNvPr id="4576" name="Google Shape;4576;p572"/>
            <p:cNvSpPr txBox="1"/>
            <p:nvPr/>
          </p:nvSpPr>
          <p:spPr>
            <a:xfrm>
              <a:off x="3723704" y="3087254"/>
              <a:ext cx="1764740" cy="2287372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 w="25400" cap="flat" cmpd="sng">
              <a:solidFill>
                <a:srgbClr val="193EB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SzPts val="1800"/>
              </a:pPr>
              <a:r>
                <a:rPr lang="es-ES" sz="1800"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</p:txBody>
        </p:sp>
        <p:sp>
          <p:nvSpPr>
            <p:cNvPr id="4577" name="Google Shape;4577;p572"/>
            <p:cNvSpPr txBox="1"/>
            <p:nvPr/>
          </p:nvSpPr>
          <p:spPr>
            <a:xfrm>
              <a:off x="5488444" y="3087254"/>
              <a:ext cx="685514" cy="2287372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r="-2560"/>
              </a:stretch>
            </a:blipFill>
            <a:ln w="25400" cap="flat" cmpd="sng">
              <a:solidFill>
                <a:srgbClr val="193EB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SzPts val="1800"/>
              </a:pPr>
              <a:r>
                <a:rPr lang="es-ES" sz="1800"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</p:txBody>
        </p:sp>
      </p:grpSp>
      <p:sp>
        <p:nvSpPr>
          <p:cNvPr id="4578" name="Google Shape;4578;p572"/>
          <p:cNvSpPr/>
          <p:nvPr/>
        </p:nvSpPr>
        <p:spPr>
          <a:xfrm>
            <a:off x="898983" y="4933907"/>
            <a:ext cx="5022408" cy="1048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El valor predicho de </a:t>
            </a:r>
            <a:r>
              <a:rPr lang="es-ES" sz="1300" dirty="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𝑦′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se denota como </a:t>
            </a:r>
            <a:r>
              <a:rPr lang="es-ES" sz="1300" dirty="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𝑦 ̂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que es una expectativa condicional </a:t>
            </a:r>
            <a:r>
              <a:rPr lang="es-ES" sz="1300" dirty="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𝑦 ̂ = 𝐸[𝑦|𝑑𝑎𝑡𝑎].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dados los valores 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𝑥</a:t>
            </a:r>
            <a:r>
              <a:rPr lang="es-ES" sz="1300" baseline="-250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1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′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,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𝑥</a:t>
            </a:r>
            <a:r>
              <a:rPr lang="es-ES" sz="1300" baseline="-250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2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′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,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…,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𝑥</a:t>
            </a:r>
            <a:r>
              <a:rPr lang="es-ES" sz="1300" baseline="-250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𝑘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′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,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calcular 𝑦 ̂ = 𝛽</a:t>
            </a:r>
            <a:r>
              <a:rPr lang="es-ES" sz="1300" baseline="-25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0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+𝛽</a:t>
            </a:r>
            <a:r>
              <a:rPr lang="es-ES" sz="1300" baseline="-25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1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𝑥</a:t>
            </a:r>
            <a:r>
              <a:rPr lang="es-ES" sz="1300" baseline="-250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1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′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+𝛽</a:t>
            </a:r>
            <a:r>
              <a:rPr lang="es-ES" sz="1300" baseline="-25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𝑥</a:t>
            </a:r>
            <a:r>
              <a:rPr lang="es-ES" sz="1300" baseline="-250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2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′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+⋯+𝛽</a:t>
            </a:r>
            <a:r>
              <a:rPr lang="es-ES" sz="1300" baseline="-25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𝐾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𝑥</a:t>
            </a:r>
            <a:r>
              <a:rPr lang="es-ES" sz="1300" baseline="-250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𝑘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′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12" name="Google Shape;4168;p548"/>
          <p:cNvSpPr/>
          <p:nvPr/>
        </p:nvSpPr>
        <p:spPr>
          <a:xfrm>
            <a:off x="3876831" y="242446"/>
            <a:ext cx="483391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2.2. Conceptos básicos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659" name="Google Shape;4659;p576"/>
          <p:cNvSpPr/>
          <p:nvPr/>
        </p:nvSpPr>
        <p:spPr>
          <a:xfrm>
            <a:off x="6848088" y="1943677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Papel de las variables categóricas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660" name="Google Shape;4660;p576"/>
          <p:cNvSpPr/>
          <p:nvPr/>
        </p:nvSpPr>
        <p:spPr>
          <a:xfrm>
            <a:off x="6960427" y="2215743"/>
            <a:ext cx="8632825" cy="345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Sin variable categórica: peso ~ altura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pic>
        <p:nvPicPr>
          <p:cNvPr id="4661" name="Google Shape;4661;p576"/>
          <p:cNvPicPr preferRelativeResize="0"/>
          <p:nvPr/>
        </p:nvPicPr>
        <p:blipFill rotWithShape="1">
          <a:blip r:embed="rId5">
            <a:alphaModFix/>
          </a:blip>
          <a:srcRect t="15712"/>
          <a:stretch/>
        </p:blipFill>
        <p:spPr>
          <a:xfrm>
            <a:off x="6552378" y="2994432"/>
            <a:ext cx="3651892" cy="2427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62" name="Google Shape;4662;p576"/>
          <p:cNvGrpSpPr/>
          <p:nvPr/>
        </p:nvGrpSpPr>
        <p:grpSpPr>
          <a:xfrm>
            <a:off x="10332204" y="3036650"/>
            <a:ext cx="960814" cy="561745"/>
            <a:chOff x="8497852" y="2830511"/>
            <a:chExt cx="1133833" cy="561745"/>
          </a:xfrm>
        </p:grpSpPr>
        <p:sp>
          <p:nvSpPr>
            <p:cNvPr id="4663" name="Google Shape;4663;p576"/>
            <p:cNvSpPr/>
            <p:nvPr/>
          </p:nvSpPr>
          <p:spPr>
            <a:xfrm>
              <a:off x="8498541" y="2921115"/>
              <a:ext cx="36000" cy="36000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400"/>
              </a:pPr>
              <a:endParaRPr lang="es-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4" name="Google Shape;4664;p576"/>
            <p:cNvSpPr/>
            <p:nvPr/>
          </p:nvSpPr>
          <p:spPr>
            <a:xfrm>
              <a:off x="8497852" y="3210062"/>
              <a:ext cx="36000" cy="36000"/>
            </a:xfrm>
            <a:prstGeom prst="ellipse">
              <a:avLst/>
            </a:prstGeom>
            <a:solidFill>
              <a:srgbClr val="FF0000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400"/>
              </a:pPr>
              <a:endParaRPr lang="es-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5" name="Google Shape;4665;p576"/>
            <p:cNvSpPr txBox="1"/>
            <p:nvPr/>
          </p:nvSpPr>
          <p:spPr>
            <a:xfrm>
              <a:off x="8497852" y="2830511"/>
              <a:ext cx="973632" cy="292388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SzPts val="1800"/>
              </a:pPr>
              <a:r>
                <a:rPr lang="es-ES" sz="1800"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</p:txBody>
        </p:sp>
        <p:sp>
          <p:nvSpPr>
            <p:cNvPr id="4666" name="Google Shape;4666;p576"/>
            <p:cNvSpPr txBox="1"/>
            <p:nvPr/>
          </p:nvSpPr>
          <p:spPr>
            <a:xfrm>
              <a:off x="8554542" y="3099868"/>
              <a:ext cx="1077143" cy="292388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SzPts val="1800"/>
              </a:pPr>
              <a:r>
                <a:rPr lang="es-ES" sz="1800"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</p:txBody>
        </p:sp>
      </p:grpSp>
      <p:sp>
        <p:nvSpPr>
          <p:cNvPr id="4667" name="Google Shape;4667;p576"/>
          <p:cNvSpPr txBox="1"/>
          <p:nvPr/>
        </p:nvSpPr>
        <p:spPr>
          <a:xfrm>
            <a:off x="8194959" y="5088703"/>
            <a:ext cx="630301" cy="2769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SzPts val="1200"/>
            </a:pPr>
            <a:r>
              <a:rPr lang="es-ES" sz="12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altura</a:t>
            </a:r>
          </a:p>
        </p:txBody>
      </p:sp>
      <p:sp>
        <p:nvSpPr>
          <p:cNvPr id="4668" name="Google Shape;4668;p576"/>
          <p:cNvSpPr txBox="1"/>
          <p:nvPr/>
        </p:nvSpPr>
        <p:spPr>
          <a:xfrm rot="-5400000">
            <a:off x="6301748" y="3790294"/>
            <a:ext cx="660758" cy="2769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SzPts val="1200"/>
            </a:pPr>
            <a:r>
              <a:rPr lang="es-ES" sz="12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peso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2" name="Google Shape;4712;p579"/>
          <p:cNvSpPr/>
          <p:nvPr/>
        </p:nvSpPr>
        <p:spPr>
          <a:xfrm>
            <a:off x="1691483" y="1523719"/>
            <a:ext cx="87971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Ejercicio de codificación #0301</a:t>
            </a:r>
          </a:p>
        </p:txBody>
      </p:sp>
      <p:grpSp>
        <p:nvGrpSpPr>
          <p:cNvPr id="4713" name="Google Shape;4713;p579"/>
          <p:cNvGrpSpPr/>
          <p:nvPr/>
        </p:nvGrpSpPr>
        <p:grpSpPr>
          <a:xfrm>
            <a:off x="1703388" y="2060852"/>
            <a:ext cx="8797129" cy="3960439"/>
            <a:chOff x="558798" y="2060849"/>
            <a:chExt cx="8797129" cy="3960439"/>
          </a:xfrm>
        </p:grpSpPr>
        <p:sp>
          <p:nvSpPr>
            <p:cNvPr id="4714" name="Google Shape;4714;p579"/>
            <p:cNvSpPr/>
            <p:nvPr/>
          </p:nvSpPr>
          <p:spPr>
            <a:xfrm>
              <a:off x="558799" y="2060849"/>
              <a:ext cx="8785225" cy="3960439"/>
            </a:xfrm>
            <a:prstGeom prst="rect">
              <a:avLst/>
            </a:prstGeom>
            <a:solidFill>
              <a:srgbClr val="B3C6E7"/>
            </a:solidFill>
            <a:ln w="12700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715" name="Google Shape;4715;p579"/>
            <p:cNvGrpSpPr/>
            <p:nvPr/>
          </p:nvGrpSpPr>
          <p:grpSpPr>
            <a:xfrm>
              <a:off x="558798" y="3945816"/>
              <a:ext cx="8797129" cy="576572"/>
              <a:chOff x="4778069" y="4391025"/>
              <a:chExt cx="2349160" cy="431802"/>
            </a:xfrm>
          </p:grpSpPr>
          <p:sp>
            <p:nvSpPr>
              <p:cNvPr id="4716" name="Google Shape;4716;p579"/>
              <p:cNvSpPr/>
              <p:nvPr/>
            </p:nvSpPr>
            <p:spPr>
              <a:xfrm>
                <a:off x="4778069" y="4391025"/>
                <a:ext cx="2349160" cy="431802"/>
              </a:xfrm>
              <a:prstGeom prst="rect">
                <a:avLst/>
              </a:prstGeom>
              <a:solidFill>
                <a:srgbClr val="193E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2000"/>
                </a:pPr>
                <a:endParaRPr lang="es-E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7" name="Google Shape;4717;p579"/>
              <p:cNvSpPr/>
              <p:nvPr/>
            </p:nvSpPr>
            <p:spPr>
              <a:xfrm>
                <a:off x="4852511" y="4528465"/>
                <a:ext cx="2200275" cy="2304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2000"/>
                </a:pPr>
                <a:r>
                  <a:rPr lang="es-ES" sz="2000">
                    <a:solidFill>
                      <a:schemeClr val="lt1"/>
                    </a:solidFill>
                    <a:latin typeface="SamsungOne 400" pitchFamily="34" charset="0"/>
                    <a:ea typeface="SamsungOne 400" pitchFamily="34" charset="0"/>
                  </a:rPr>
                  <a:t>Siga los pasos de práctica en el archivo 'ex_0301.ipynb'.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pic>
          <p:nvPicPr>
            <p:cNvPr id="4718" name="Google Shape;4718;p579" descr="텍스트, 클립아트이(가) 표시된 사진  자동 생성된 설명"/>
            <p:cNvPicPr preferRelativeResize="0"/>
            <p:nvPr/>
          </p:nvPicPr>
          <p:blipFill rotWithShape="1">
            <a:blip r:embed="rId3">
              <a:alphaModFix/>
            </a:blip>
            <a:srcRect l="28593" t="14475" r="51947" b="14299"/>
            <a:stretch/>
          </p:blipFill>
          <p:spPr>
            <a:xfrm>
              <a:off x="4370123" y="2647560"/>
              <a:ext cx="1162577" cy="1174440"/>
            </a:xfrm>
            <a:prstGeom prst="ellipse">
              <a:avLst/>
            </a:prstGeom>
            <a:noFill/>
            <a:ln>
              <a:noFill/>
            </a:ln>
          </p:spPr>
        </p:pic>
      </p:grpSp>
      <p:sp>
        <p:nvSpPr>
          <p:cNvPr id="14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5" name="Google Shape;4168;p548"/>
          <p:cNvSpPr/>
          <p:nvPr/>
        </p:nvSpPr>
        <p:spPr>
          <a:xfrm>
            <a:off x="3876831" y="242446"/>
            <a:ext cx="483391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2.2. Conceptos básicos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p3"/>
          <p:cNvCxnSpPr/>
          <p:nvPr/>
        </p:nvCxnSpPr>
        <p:spPr>
          <a:xfrm>
            <a:off x="772997" y="2743215"/>
            <a:ext cx="434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1" name="Google Shape;141;p3"/>
          <p:cNvCxnSpPr/>
          <p:nvPr/>
        </p:nvCxnSpPr>
        <p:spPr>
          <a:xfrm>
            <a:off x="5842334" y="1760255"/>
            <a:ext cx="0" cy="4380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2" name="Google Shape;142;p3"/>
          <p:cNvSpPr txBox="1">
            <a:spLocks noGrp="1"/>
          </p:cNvSpPr>
          <p:nvPr>
            <p:ph type="title"/>
          </p:nvPr>
        </p:nvSpPr>
        <p:spPr>
          <a:xfrm>
            <a:off x="773000" y="1730800"/>
            <a:ext cx="4341000" cy="854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dirty="0"/>
              <a:t>Unidad 2</a:t>
            </a:r>
            <a:endParaRPr b="1" dirty="0"/>
          </a:p>
        </p:txBody>
      </p:sp>
      <p:sp>
        <p:nvSpPr>
          <p:cNvPr id="143" name="Google Shape;143;p3"/>
          <p:cNvSpPr txBox="1">
            <a:spLocks noGrp="1"/>
          </p:cNvSpPr>
          <p:nvPr>
            <p:ph type="body" idx="1"/>
          </p:nvPr>
        </p:nvSpPr>
        <p:spPr>
          <a:xfrm>
            <a:off x="773000" y="3022025"/>
            <a:ext cx="4611800" cy="307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>
              <a:buNone/>
            </a:pPr>
            <a:r>
              <a:rPr lang="es-ES" sz="2000" dirty="0"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Aplicación del modelo de aprendizaje supervisado para la predicción numérica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Google Shape;144;p3"/>
          <p:cNvSpPr txBox="1">
            <a:spLocks noGrp="1"/>
          </p:cNvSpPr>
          <p:nvPr>
            <p:ph type="body" idx="2"/>
          </p:nvPr>
        </p:nvSpPr>
        <p:spPr>
          <a:xfrm>
            <a:off x="6172200" y="17494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6213" indent="-163513">
              <a:buClr>
                <a:srgbClr val="3F3F3F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2.1. Entrenamiento y prueba en el aprendizaje automático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2.2. Fundamentos de la regresión lineal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2.3. Diagnóstico de regresión lineal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2.4. Otros tipos de regresión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2.5. Práctica del modelo de aprendizaje supervisado para la predicción numérica</a:t>
            </a:r>
            <a:r>
              <a:rPr lang="es-MX" sz="2000" dirty="0">
                <a:latin typeface="Arial" panose="020B0604020202020204" pitchFamily="34" charset="0"/>
                <a:ea typeface="SamsungOne 400" pitchFamily="34" charset="0"/>
                <a:cs typeface="Arial" panose="020B0604020202020204" pitchFamily="34" charset="0"/>
                <a:sym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5952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6" name="Google Shape;4736;p581"/>
          <p:cNvSpPr/>
          <p:nvPr/>
        </p:nvSpPr>
        <p:spPr>
          <a:xfrm>
            <a:off x="4136375" y="265275"/>
            <a:ext cx="399341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2.3. Diagnóstico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739" name="Google Shape;4739;p581"/>
          <p:cNvSpPr/>
          <p:nvPr/>
        </p:nvSpPr>
        <p:spPr>
          <a:xfrm>
            <a:off x="526463" y="1414656"/>
            <a:ext cx="8632825" cy="185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1) Métricas de error: MSE, RMSE, MAE, MAPE, etc.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800"/>
              </a:spcBef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2) Coeficiente de determinación o “r-cuadrado” 𝑅2.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800"/>
              </a:spcBef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3) Prueba F para la significación general del modelo lineal.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800"/>
              </a:spcBef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4) prueba t para la significancia de los coeficientes de regresión individuales.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800"/>
              </a:spcBef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5) Correlación entre 𝑌 y 𝑌 ̂.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800"/>
              </a:spcBef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6) Factor de inflación de la varianza (VIF).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40" name="Google Shape;4740;p581"/>
          <p:cNvSpPr/>
          <p:nvPr/>
        </p:nvSpPr>
        <p:spPr>
          <a:xfrm>
            <a:off x="413184" y="1111964"/>
            <a:ext cx="87636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rgbClr val="A5A5A5"/>
              </a:buClr>
              <a:buSzPts val="1680"/>
              <a:buFont typeface="Arial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Métodos de diagnóstico de regresión lineal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741" name="Google Shape;4741;p581"/>
          <p:cNvSpPr/>
          <p:nvPr/>
        </p:nvSpPr>
        <p:spPr>
          <a:xfrm>
            <a:off x="413184" y="3360601"/>
            <a:ext cx="8763637" cy="559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rgbClr val="A5A5A5"/>
              </a:buClr>
              <a:buSzPts val="1680"/>
              <a:buFont typeface="Arial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Modelización: optimización de los criterios de información: AIC o BIC.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  <a:p>
            <a:pPr marL="115888" indent="-115888">
              <a:spcBef>
                <a:spcPts val="1000"/>
              </a:spcBef>
              <a:buClr>
                <a:srgbClr val="A5A5A5"/>
              </a:buClr>
              <a:buSzPts val="1680"/>
              <a:buFont typeface="Arial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Análisis de residuos y apalancamiento.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10" name="Google Shape;196;p5"/>
          <p:cNvSpPr/>
          <p:nvPr/>
        </p:nvSpPr>
        <p:spPr>
          <a:xfrm>
            <a:off x="9689481" y="6146520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4751" name="Google Shape;4751;p582"/>
          <p:cNvSpPr/>
          <p:nvPr/>
        </p:nvSpPr>
        <p:spPr>
          <a:xfrm>
            <a:off x="7769038" y="3366436"/>
            <a:ext cx="8632825" cy="345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¡Cuanto más pequeño, mejor!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52" name="Google Shape;4752;p582"/>
          <p:cNvSpPr txBox="1"/>
          <p:nvPr/>
        </p:nvSpPr>
        <p:spPr>
          <a:xfrm>
            <a:off x="7638226" y="933398"/>
            <a:ext cx="2787330" cy="242720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61" name="Google Shape;4761;p583"/>
          <p:cNvSpPr/>
          <p:nvPr/>
        </p:nvSpPr>
        <p:spPr>
          <a:xfrm>
            <a:off x="1547026" y="4207674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Coeficiente de determinación o 𝑅2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762" name="Google Shape;4762;p583"/>
          <p:cNvSpPr/>
          <p:nvPr/>
        </p:nvSpPr>
        <p:spPr>
          <a:xfrm>
            <a:off x="1669864" y="5356649"/>
            <a:ext cx="7937400" cy="1453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𝑅</a:t>
            </a:r>
            <a:r>
              <a:rPr lang="es-ES" sz="1300" baseline="30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está acotado por arriba y por abajo: 0&lt;𝑅</a:t>
            </a:r>
            <a:r>
              <a:rPr lang="es-ES" sz="1300" baseline="30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&lt;1.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𝑅</a:t>
            </a:r>
            <a:r>
              <a:rPr lang="es-ES" sz="1300" baseline="30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cercano a uno significa que la variable de respuesta está bien explicada.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A medida que se agregan más variables explicativas, 𝑅</a:t>
            </a:r>
            <a:r>
              <a:rPr lang="es-ES" sz="1300" baseline="30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tiende a aumentar espuriamente: 𝑅</a:t>
            </a:r>
            <a:r>
              <a:rPr lang="es-ES" sz="1300" baseline="30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ajustado introducido.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Si solo hay una variable explicativa 𝑋, entonces: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63" name="Google Shape;4763;p583"/>
          <p:cNvSpPr txBox="1"/>
          <p:nvPr/>
        </p:nvSpPr>
        <p:spPr>
          <a:xfrm>
            <a:off x="3523707" y="4524364"/>
            <a:ext cx="4852638" cy="79823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72511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64" name="Google Shape;4764;p583"/>
          <p:cNvSpPr txBox="1"/>
          <p:nvPr/>
        </p:nvSpPr>
        <p:spPr>
          <a:xfrm>
            <a:off x="5028771" y="7515800"/>
            <a:ext cx="1821600" cy="4410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3" name="Google Shape;4773;p584"/>
          <p:cNvSpPr/>
          <p:nvPr/>
        </p:nvSpPr>
        <p:spPr>
          <a:xfrm>
            <a:off x="199832" y="1032505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Prueba F para la significación general del modelo lineal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774" name="Google Shape;4774;p584"/>
          <p:cNvSpPr/>
          <p:nvPr/>
        </p:nvSpPr>
        <p:spPr>
          <a:xfrm>
            <a:off x="275933" y="1377018"/>
            <a:ext cx="8632800" cy="203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63" indent="-182563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Hipótesis nula 𝑯𝟎 :𝛽1=𝛽2=⋯=𝛽𝐾=0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63" indent="-182563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Hipótesis alternativa 𝑯𝟏 : Al menos una 𝛽𝑖 no es cero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63" indent="-100013">
              <a:spcBef>
                <a:spcPts val="800"/>
              </a:spcBef>
              <a:buClr>
                <a:srgbClr val="193EB0"/>
              </a:buClr>
              <a:buSzPts val="1300"/>
            </a:pPr>
            <a:endParaRPr lang="es-ES" sz="1300" dirty="0">
              <a:solidFill>
                <a:srgbClr val="262626"/>
              </a:solidFill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1400"/>
              </a:spcBef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⇦ Estadístico de prueba F =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1600"/>
              </a:spcBef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⇦ Si el valor p está por debajo de una referencia (por ejemplo, 0,05), entonces 𝑯𝟎 se rechaza a favor de 𝑯𝟏.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800"/>
              </a:spcBef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En este caso, el modelo lineal tiene un significado global.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75" name="Google Shape;4775;p584"/>
          <p:cNvSpPr txBox="1"/>
          <p:nvPr/>
        </p:nvSpPr>
        <p:spPr>
          <a:xfrm>
            <a:off x="2541817" y="2164716"/>
            <a:ext cx="3519000" cy="7038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76" name="Google Shape;4776;p584"/>
          <p:cNvSpPr/>
          <p:nvPr/>
        </p:nvSpPr>
        <p:spPr>
          <a:xfrm>
            <a:off x="2821458" y="2213160"/>
            <a:ext cx="2929500" cy="215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Varianza </a:t>
            </a:r>
            <a:r>
              <a:rPr lang="es-ES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que puede ser </a:t>
            </a:r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explicada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77" name="Google Shape;4777;p584"/>
          <p:cNvSpPr/>
          <p:nvPr/>
        </p:nvSpPr>
        <p:spPr>
          <a:xfrm>
            <a:off x="2658108" y="2514160"/>
            <a:ext cx="3228900" cy="215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Varianza </a:t>
            </a:r>
            <a:r>
              <a:rPr lang="es-ES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que no puede ser</a:t>
            </a:r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 explicada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13" name="Google Shape;4736;p581"/>
          <p:cNvSpPr/>
          <p:nvPr/>
        </p:nvSpPr>
        <p:spPr>
          <a:xfrm>
            <a:off x="4136375" y="265275"/>
            <a:ext cx="399341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2.3. Diagnóstico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786" name="Google Shape;4786;p585"/>
          <p:cNvSpPr/>
          <p:nvPr/>
        </p:nvSpPr>
        <p:spPr>
          <a:xfrm>
            <a:off x="3485174" y="3764694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Prueba t para la significación de los coeficientes de regresión individuales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787" name="Google Shape;4787;p585"/>
          <p:cNvSpPr/>
          <p:nvPr/>
        </p:nvSpPr>
        <p:spPr>
          <a:xfrm>
            <a:off x="3561275" y="4109209"/>
            <a:ext cx="8632800" cy="25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63" indent="-182563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Hipótesis nula 𝑯𝟎 :𝛽𝑖=0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182563" indent="-182563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Hipótesis alternativa 𝑯𝟏 : 𝛽𝑖 ≠0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182563" indent="-100013">
              <a:spcBef>
                <a:spcPts val="800"/>
              </a:spcBef>
              <a:buClr>
                <a:srgbClr val="193EB0"/>
              </a:buClr>
              <a:buSzPts val="1300"/>
            </a:pPr>
            <a:endParaRPr lang="es-ES" sz="1300">
              <a:solidFill>
                <a:srgbClr val="262626"/>
              </a:solidFill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1600"/>
              </a:spcBef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⇦ estadístico de prueba t =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285750" indent="-203200">
              <a:spcBef>
                <a:spcPts val="1600"/>
              </a:spcBef>
              <a:buClr>
                <a:srgbClr val="193EB0"/>
              </a:buClr>
              <a:buSzPts val="1300"/>
            </a:pPr>
            <a:endParaRPr lang="es-ES" sz="1300">
              <a:solidFill>
                <a:srgbClr val="262626"/>
              </a:solidFill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1600"/>
              </a:spcBef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⇦ Si el valor p está por debajo de una referencia (por ejemplo, 0,05), entonces 𝑯𝟎 se rechaza a favor de 𝑯𝟏.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>
              <a:spcBef>
                <a:spcPts val="1600"/>
              </a:spcBef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En este caso, se justifica la inclusión de la variable explicativa 𝑋𝑖.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88" name="Google Shape;4788;p585"/>
          <p:cNvSpPr txBox="1"/>
          <p:nvPr/>
        </p:nvSpPr>
        <p:spPr>
          <a:xfrm>
            <a:off x="5674759" y="4905045"/>
            <a:ext cx="5880300" cy="746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89" name="Google Shape;4789;p585"/>
          <p:cNvSpPr txBox="1"/>
          <p:nvPr/>
        </p:nvSpPr>
        <p:spPr>
          <a:xfrm>
            <a:off x="5750958" y="4905045"/>
            <a:ext cx="5880300" cy="746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90" name="Google Shape;4790;p585"/>
          <p:cNvSpPr/>
          <p:nvPr/>
        </p:nvSpPr>
        <p:spPr>
          <a:xfrm>
            <a:off x="5934575" y="5287299"/>
            <a:ext cx="2031000" cy="215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Error Estándar de        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pic>
        <p:nvPicPr>
          <p:cNvPr id="4791" name="Google Shape;4791;p5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7175" y="5304513"/>
            <a:ext cx="190500" cy="180975"/>
          </a:xfrm>
          <a:prstGeom prst="rect">
            <a:avLst/>
          </a:prstGeom>
          <a:noFill/>
          <a:ln>
            <a:noFill/>
          </a:ln>
        </p:spPr>
      </p:pic>
      <p:sp>
        <p:nvSpPr>
          <p:cNvPr id="4792" name="Google Shape;4792;p585"/>
          <p:cNvSpPr/>
          <p:nvPr/>
        </p:nvSpPr>
        <p:spPr>
          <a:xfrm>
            <a:off x="8406950" y="5136399"/>
            <a:ext cx="663600" cy="215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dónde     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793" name="Google Shape;4793;p585"/>
          <p:cNvSpPr/>
          <p:nvPr/>
        </p:nvSpPr>
        <p:spPr>
          <a:xfrm>
            <a:off x="9562725" y="5136399"/>
            <a:ext cx="2031000" cy="215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Coeficiente Estimado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" name="Google Shape;4802;p586"/>
          <p:cNvSpPr/>
          <p:nvPr/>
        </p:nvSpPr>
        <p:spPr>
          <a:xfrm>
            <a:off x="167626" y="1034935"/>
            <a:ext cx="9180558" cy="22127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19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Samsung Sharp Sans" pitchFamily="2" charset="0"/>
                <a:ea typeface="Samsung Sharp Sans" pitchFamily="2" charset="0"/>
                <a:cs typeface="Samsung Sharp Sans" pitchFamily="2" charset="0"/>
                <a:sym typeface="Calibri"/>
              </a:rPr>
              <a:t> 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grpSp>
        <p:nvGrpSpPr>
          <p:cNvPr id="4803" name="Google Shape;4803;p586"/>
          <p:cNvGrpSpPr/>
          <p:nvPr/>
        </p:nvGrpSpPr>
        <p:grpSpPr>
          <a:xfrm>
            <a:off x="167626" y="1596803"/>
            <a:ext cx="6988000" cy="3119104"/>
            <a:chOff x="1483709" y="1773238"/>
            <a:chExt cx="6988000" cy="3119104"/>
          </a:xfrm>
        </p:grpSpPr>
        <p:grpSp>
          <p:nvGrpSpPr>
            <p:cNvPr id="4804" name="Google Shape;4804;p586"/>
            <p:cNvGrpSpPr/>
            <p:nvPr/>
          </p:nvGrpSpPr>
          <p:grpSpPr>
            <a:xfrm>
              <a:off x="5647076" y="1773238"/>
              <a:ext cx="2605383" cy="2721640"/>
              <a:chOff x="5647076" y="2780485"/>
              <a:chExt cx="2605383" cy="2721640"/>
            </a:xfrm>
          </p:grpSpPr>
          <p:grpSp>
            <p:nvGrpSpPr>
              <p:cNvPr id="4805" name="Google Shape;4805;p586"/>
              <p:cNvGrpSpPr/>
              <p:nvPr/>
            </p:nvGrpSpPr>
            <p:grpSpPr>
              <a:xfrm>
                <a:off x="5647076" y="2780485"/>
                <a:ext cx="2605383" cy="2721640"/>
                <a:chOff x="1682045" y="2052347"/>
                <a:chExt cx="2851855" cy="2979109"/>
              </a:xfrm>
            </p:grpSpPr>
            <p:grpSp>
              <p:nvGrpSpPr>
                <p:cNvPr id="4806" name="Google Shape;4806;p586"/>
                <p:cNvGrpSpPr/>
                <p:nvPr/>
              </p:nvGrpSpPr>
              <p:grpSpPr>
                <a:xfrm>
                  <a:off x="2117473" y="2237014"/>
                  <a:ext cx="2340429" cy="2280558"/>
                  <a:chOff x="2084614" y="1638300"/>
                  <a:chExt cx="2340429" cy="2280558"/>
                </a:xfrm>
              </p:grpSpPr>
              <p:cxnSp>
                <p:nvCxnSpPr>
                  <p:cNvPr id="4807" name="Google Shape;4807;p586"/>
                  <p:cNvCxnSpPr/>
                  <p:nvPr/>
                </p:nvCxnSpPr>
                <p:spPr>
                  <a:xfrm>
                    <a:off x="2084614" y="3918858"/>
                    <a:ext cx="2340429" cy="0"/>
                  </a:xfrm>
                  <a:prstGeom prst="straightConnector1">
                    <a:avLst/>
                  </a:prstGeom>
                  <a:noFill/>
                  <a:ln w="12700" cap="flat" cmpd="sng">
                    <a:solidFill>
                      <a:srgbClr val="A5A5A5"/>
                    </a:solidFill>
                    <a:prstDash val="solid"/>
                    <a:miter lim="800000"/>
                    <a:headEnd type="none" w="sm" len="sm"/>
                    <a:tailEnd type="triangle" w="med" len="med"/>
                  </a:ln>
                </p:spPr>
              </p:cxnSp>
              <p:cxnSp>
                <p:nvCxnSpPr>
                  <p:cNvPr id="4808" name="Google Shape;4808;p586"/>
                  <p:cNvCxnSpPr/>
                  <p:nvPr/>
                </p:nvCxnSpPr>
                <p:spPr>
                  <a:xfrm rot="10800000">
                    <a:off x="2084614" y="1638300"/>
                    <a:ext cx="0" cy="2280558"/>
                  </a:xfrm>
                  <a:prstGeom prst="straightConnector1">
                    <a:avLst/>
                  </a:prstGeom>
                  <a:noFill/>
                  <a:ln w="12700" cap="flat" cmpd="sng">
                    <a:solidFill>
                      <a:srgbClr val="A5A5A5"/>
                    </a:solidFill>
                    <a:prstDash val="solid"/>
                    <a:miter lim="800000"/>
                    <a:headEnd type="none" w="sm" len="sm"/>
                    <a:tailEnd type="triangle" w="med" len="med"/>
                  </a:ln>
                </p:spPr>
              </p:cxnSp>
            </p:grpSp>
            <p:sp>
              <p:nvSpPr>
                <p:cNvPr id="4809" name="Google Shape;4809;p586"/>
                <p:cNvSpPr txBox="1"/>
                <p:nvPr/>
              </p:nvSpPr>
              <p:spPr>
                <a:xfrm>
                  <a:off x="4098472" y="4569352"/>
                  <a:ext cx="435428" cy="462104"/>
                </a:xfrm>
                <a:prstGeom prst="rect">
                  <a:avLst/>
                </a:prstGeom>
                <a:blipFill rotWithShape="1">
                  <a:blip r:embed="rId4">
                    <a:alphaModFix/>
                  </a:blip>
                  <a:stretch>
                    <a:fillRect/>
                  </a:stretch>
                </a:blip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>
                    <a:buSzPts val="1800"/>
                  </a:pPr>
                  <a:r>
                    <a:rPr lang="es-ES" sz="1800">
                      <a:latin typeface="Calibri"/>
                      <a:ea typeface="Calibri"/>
                      <a:cs typeface="Calibri"/>
                      <a:sym typeface="Calibri"/>
                    </a:rPr>
                    <a:t> </a:t>
                  </a:r>
                  <a:endParaRPr lang="es-ES">
                    <a:latin typeface="SamsungOne 400" pitchFamily="34" charset="0"/>
                    <a:ea typeface="SamsungOne 400" pitchFamily="34" charset="0"/>
                  </a:endParaRPr>
                </a:p>
              </p:txBody>
            </p:sp>
            <p:sp>
              <p:nvSpPr>
                <p:cNvPr id="4810" name="Google Shape;4810;p586"/>
                <p:cNvSpPr txBox="1"/>
                <p:nvPr/>
              </p:nvSpPr>
              <p:spPr>
                <a:xfrm>
                  <a:off x="1682045" y="2052347"/>
                  <a:ext cx="435428" cy="454804"/>
                </a:xfrm>
                <a:prstGeom prst="rect">
                  <a:avLst/>
                </a:prstGeom>
                <a:blipFill rotWithShape="1">
                  <a:blip r:embed="rId5">
                    <a:alphaModFix/>
                  </a:blip>
                  <a:stretch>
                    <a:fillRect/>
                  </a:stretch>
                </a:blip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>
                    <a:buSzPts val="1800"/>
                  </a:pPr>
                  <a:r>
                    <a:rPr lang="es-ES" sz="1800">
                      <a:latin typeface="Calibri"/>
                      <a:ea typeface="Calibri"/>
                      <a:cs typeface="Calibri"/>
                      <a:sym typeface="Calibri"/>
                    </a:rPr>
                    <a:t> </a:t>
                  </a:r>
                  <a:endParaRPr lang="es-ES">
                    <a:latin typeface="SamsungOne 400" pitchFamily="34" charset="0"/>
                    <a:ea typeface="SamsungOne 400" pitchFamily="34" charset="0"/>
                  </a:endParaRPr>
                </a:p>
              </p:txBody>
            </p:sp>
          </p:grpSp>
          <p:sp>
            <p:nvSpPr>
              <p:cNvPr id="4811" name="Google Shape;4811;p586"/>
              <p:cNvSpPr/>
              <p:nvPr/>
            </p:nvSpPr>
            <p:spPr>
              <a:xfrm>
                <a:off x="6273274" y="4702790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2" name="Google Shape;4812;p586"/>
              <p:cNvSpPr/>
              <p:nvPr/>
            </p:nvSpPr>
            <p:spPr>
              <a:xfrm>
                <a:off x="6526676" y="4498790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3" name="Google Shape;4813;p586"/>
              <p:cNvSpPr/>
              <p:nvPr/>
            </p:nvSpPr>
            <p:spPr>
              <a:xfrm>
                <a:off x="6789693" y="4280131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4" name="Google Shape;4814;p586"/>
              <p:cNvSpPr/>
              <p:nvPr/>
            </p:nvSpPr>
            <p:spPr>
              <a:xfrm>
                <a:off x="7137764" y="3990923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5" name="Google Shape;4815;p586"/>
              <p:cNvSpPr/>
              <p:nvPr/>
            </p:nvSpPr>
            <p:spPr>
              <a:xfrm>
                <a:off x="7440697" y="3729065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6" name="Google Shape;4816;p586"/>
              <p:cNvSpPr/>
              <p:nvPr/>
            </p:nvSpPr>
            <p:spPr>
              <a:xfrm>
                <a:off x="6948996" y="4145875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7" name="Google Shape;4817;p586"/>
              <p:cNvSpPr/>
              <p:nvPr/>
            </p:nvSpPr>
            <p:spPr>
              <a:xfrm>
                <a:off x="7309314" y="3842649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8" name="Google Shape;4818;p586"/>
              <p:cNvSpPr/>
              <p:nvPr/>
            </p:nvSpPr>
            <p:spPr>
              <a:xfrm>
                <a:off x="6422347" y="4578774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9" name="Google Shape;4819;p586"/>
              <p:cNvSpPr/>
              <p:nvPr/>
            </p:nvSpPr>
            <p:spPr>
              <a:xfrm>
                <a:off x="7712083" y="3508178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20" name="Google Shape;4820;p586"/>
              <p:cNvSpPr/>
              <p:nvPr/>
            </p:nvSpPr>
            <p:spPr>
              <a:xfrm>
                <a:off x="7560423" y="3623084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21" name="Google Shape;4821;p586"/>
              <p:cNvSpPr/>
              <p:nvPr/>
            </p:nvSpPr>
            <p:spPr>
              <a:xfrm>
                <a:off x="7904388" y="3361913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822" name="Google Shape;4822;p586"/>
              <p:cNvCxnSpPr/>
              <p:nvPr/>
            </p:nvCxnSpPr>
            <p:spPr>
              <a:xfrm rot="10800000" flipH="1">
                <a:off x="6255511" y="3310864"/>
                <a:ext cx="1764505" cy="1467856"/>
              </a:xfrm>
              <a:prstGeom prst="straightConnector1">
                <a:avLst/>
              </a:prstGeom>
              <a:noFill/>
              <a:ln w="9525" cap="flat" cmpd="sng">
                <a:solidFill>
                  <a:srgbClr val="193EB0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4823" name="Google Shape;4823;p586"/>
            <p:cNvSpPr txBox="1"/>
            <p:nvPr/>
          </p:nvSpPr>
          <p:spPr>
            <a:xfrm>
              <a:off x="5716969" y="4596332"/>
              <a:ext cx="2754740" cy="2923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buSzPts val="1300"/>
              </a:pPr>
              <a:r>
                <a:rPr lang="es-ES" sz="1300">
                  <a:solidFill>
                    <a:srgbClr val="193EB0"/>
                  </a:solidFill>
                  <a:latin typeface="SamsungOne 400" pitchFamily="34" charset="0"/>
                  <a:ea typeface="SamsungOne 400" pitchFamily="34" charset="0"/>
                </a:rPr>
                <a:t>Fuerte correlación positiva</a:t>
              </a:r>
            </a:p>
          </p:txBody>
        </p:sp>
        <p:grpSp>
          <p:nvGrpSpPr>
            <p:cNvPr id="4824" name="Google Shape;4824;p586"/>
            <p:cNvGrpSpPr/>
            <p:nvPr/>
          </p:nvGrpSpPr>
          <p:grpSpPr>
            <a:xfrm>
              <a:off x="1483709" y="1775479"/>
              <a:ext cx="2605384" cy="2721639"/>
              <a:chOff x="1239943" y="2782726"/>
              <a:chExt cx="2605384" cy="2721639"/>
            </a:xfrm>
          </p:grpSpPr>
          <p:grpSp>
            <p:nvGrpSpPr>
              <p:cNvPr id="4825" name="Google Shape;4825;p586"/>
              <p:cNvGrpSpPr/>
              <p:nvPr/>
            </p:nvGrpSpPr>
            <p:grpSpPr>
              <a:xfrm>
                <a:off x="1239943" y="2782726"/>
                <a:ext cx="2605384" cy="2721639"/>
                <a:chOff x="1682045" y="2052347"/>
                <a:chExt cx="2851855" cy="2979109"/>
              </a:xfrm>
            </p:grpSpPr>
            <p:grpSp>
              <p:nvGrpSpPr>
                <p:cNvPr id="4826" name="Google Shape;4826;p586"/>
                <p:cNvGrpSpPr/>
                <p:nvPr/>
              </p:nvGrpSpPr>
              <p:grpSpPr>
                <a:xfrm>
                  <a:off x="2117473" y="2237014"/>
                  <a:ext cx="2340429" cy="2280558"/>
                  <a:chOff x="2084614" y="1638300"/>
                  <a:chExt cx="2340429" cy="2280558"/>
                </a:xfrm>
              </p:grpSpPr>
              <p:cxnSp>
                <p:nvCxnSpPr>
                  <p:cNvPr id="4827" name="Google Shape;4827;p586"/>
                  <p:cNvCxnSpPr/>
                  <p:nvPr/>
                </p:nvCxnSpPr>
                <p:spPr>
                  <a:xfrm>
                    <a:off x="2084614" y="3918858"/>
                    <a:ext cx="2340429" cy="0"/>
                  </a:xfrm>
                  <a:prstGeom prst="straightConnector1">
                    <a:avLst/>
                  </a:prstGeom>
                  <a:noFill/>
                  <a:ln w="12700" cap="flat" cmpd="sng">
                    <a:solidFill>
                      <a:srgbClr val="A5A5A5"/>
                    </a:solidFill>
                    <a:prstDash val="solid"/>
                    <a:miter lim="800000"/>
                    <a:headEnd type="none" w="sm" len="sm"/>
                    <a:tailEnd type="triangle" w="med" len="med"/>
                  </a:ln>
                </p:spPr>
              </p:cxnSp>
              <p:cxnSp>
                <p:nvCxnSpPr>
                  <p:cNvPr id="4828" name="Google Shape;4828;p586"/>
                  <p:cNvCxnSpPr/>
                  <p:nvPr/>
                </p:nvCxnSpPr>
                <p:spPr>
                  <a:xfrm rot="10800000">
                    <a:off x="2084614" y="1638300"/>
                    <a:ext cx="0" cy="2280558"/>
                  </a:xfrm>
                  <a:prstGeom prst="straightConnector1">
                    <a:avLst/>
                  </a:prstGeom>
                  <a:noFill/>
                  <a:ln w="12700" cap="flat" cmpd="sng">
                    <a:solidFill>
                      <a:srgbClr val="A5A5A5"/>
                    </a:solidFill>
                    <a:prstDash val="solid"/>
                    <a:miter lim="800000"/>
                    <a:headEnd type="none" w="sm" len="sm"/>
                    <a:tailEnd type="triangle" w="med" len="med"/>
                  </a:ln>
                </p:spPr>
              </p:cxnSp>
            </p:grpSp>
            <p:sp>
              <p:nvSpPr>
                <p:cNvPr id="4829" name="Google Shape;4829;p586"/>
                <p:cNvSpPr txBox="1"/>
                <p:nvPr/>
              </p:nvSpPr>
              <p:spPr>
                <a:xfrm>
                  <a:off x="4098472" y="4569352"/>
                  <a:ext cx="435428" cy="462104"/>
                </a:xfrm>
                <a:prstGeom prst="rect">
                  <a:avLst/>
                </a:prstGeom>
                <a:blipFill rotWithShape="1">
                  <a:blip r:embed="rId6">
                    <a:alphaModFix/>
                  </a:blip>
                  <a:stretch>
                    <a:fillRect/>
                  </a:stretch>
                </a:blip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>
                    <a:buSzPts val="1800"/>
                  </a:pPr>
                  <a:r>
                    <a:rPr lang="es-ES" sz="1800">
                      <a:latin typeface="Calibri"/>
                      <a:ea typeface="Calibri"/>
                      <a:cs typeface="Calibri"/>
                      <a:sym typeface="Calibri"/>
                    </a:rPr>
                    <a:t> </a:t>
                  </a:r>
                  <a:endParaRPr lang="es-ES">
                    <a:latin typeface="SamsungOne 400" pitchFamily="34" charset="0"/>
                    <a:ea typeface="SamsungOne 400" pitchFamily="34" charset="0"/>
                  </a:endParaRPr>
                </a:p>
              </p:txBody>
            </p:sp>
            <p:sp>
              <p:nvSpPr>
                <p:cNvPr id="4830" name="Google Shape;4830;p586"/>
                <p:cNvSpPr txBox="1"/>
                <p:nvPr/>
              </p:nvSpPr>
              <p:spPr>
                <a:xfrm>
                  <a:off x="1682045" y="2052347"/>
                  <a:ext cx="435428" cy="404271"/>
                </a:xfrm>
                <a:prstGeom prst="rect">
                  <a:avLst/>
                </a:prstGeom>
                <a:blipFill rotWithShape="1">
                  <a:blip r:embed="rId7">
                    <a:alphaModFix/>
                  </a:blip>
                  <a:stretch>
                    <a:fillRect/>
                  </a:stretch>
                </a:blip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>
                    <a:buSzPts val="1800"/>
                  </a:pPr>
                  <a:r>
                    <a:rPr lang="es-ES" sz="1800">
                      <a:latin typeface="Calibri"/>
                      <a:ea typeface="Calibri"/>
                      <a:cs typeface="Calibri"/>
                      <a:sym typeface="Calibri"/>
                    </a:rPr>
                    <a:t> </a:t>
                  </a:r>
                  <a:endParaRPr lang="es-ES">
                    <a:latin typeface="SamsungOne 400" pitchFamily="34" charset="0"/>
                    <a:ea typeface="SamsungOne 400" pitchFamily="34" charset="0"/>
                  </a:endParaRPr>
                </a:p>
              </p:txBody>
            </p:sp>
          </p:grpSp>
          <p:cxnSp>
            <p:nvCxnSpPr>
              <p:cNvPr id="4831" name="Google Shape;4831;p586"/>
              <p:cNvCxnSpPr/>
              <p:nvPr/>
            </p:nvCxnSpPr>
            <p:spPr>
              <a:xfrm rot="10800000" flipH="1">
                <a:off x="1876563" y="3364154"/>
                <a:ext cx="1764505" cy="1467856"/>
              </a:xfrm>
              <a:prstGeom prst="straightConnector1">
                <a:avLst/>
              </a:prstGeom>
              <a:noFill/>
              <a:ln w="9525" cap="flat" cmpd="sng">
                <a:solidFill>
                  <a:srgbClr val="193EB0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4832" name="Google Shape;4832;p586"/>
              <p:cNvSpPr/>
              <p:nvPr/>
            </p:nvSpPr>
            <p:spPr>
              <a:xfrm>
                <a:off x="1840761" y="4617059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3" name="Google Shape;4833;p586"/>
              <p:cNvSpPr/>
              <p:nvPr/>
            </p:nvSpPr>
            <p:spPr>
              <a:xfrm>
                <a:off x="2258137" y="4216595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4" name="Google Shape;4834;p586"/>
              <p:cNvSpPr/>
              <p:nvPr/>
            </p:nvSpPr>
            <p:spPr>
              <a:xfrm>
                <a:off x="2447201" y="4348150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5" name="Google Shape;4835;p586"/>
              <p:cNvSpPr/>
              <p:nvPr/>
            </p:nvSpPr>
            <p:spPr>
              <a:xfrm>
                <a:off x="2822749" y="4282064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6" name="Google Shape;4836;p586"/>
              <p:cNvSpPr/>
              <p:nvPr/>
            </p:nvSpPr>
            <p:spPr>
              <a:xfrm>
                <a:off x="3385587" y="3274725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7" name="Google Shape;4837;p586"/>
              <p:cNvSpPr/>
              <p:nvPr/>
            </p:nvSpPr>
            <p:spPr>
              <a:xfrm>
                <a:off x="2460592" y="3830074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8" name="Google Shape;4838;p586"/>
              <p:cNvSpPr/>
              <p:nvPr/>
            </p:nvSpPr>
            <p:spPr>
              <a:xfrm>
                <a:off x="3033563" y="3779113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9" name="Google Shape;4839;p586"/>
              <p:cNvSpPr/>
              <p:nvPr/>
            </p:nvSpPr>
            <p:spPr>
              <a:xfrm>
                <a:off x="2144226" y="4672143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0" name="Google Shape;4840;p586"/>
              <p:cNvSpPr/>
              <p:nvPr/>
            </p:nvSpPr>
            <p:spPr>
              <a:xfrm>
                <a:off x="3150169" y="4114106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1" name="Google Shape;4841;p586"/>
              <p:cNvSpPr/>
              <p:nvPr/>
            </p:nvSpPr>
            <p:spPr>
              <a:xfrm>
                <a:off x="2855070" y="3659550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2" name="Google Shape;4842;p586"/>
              <p:cNvSpPr/>
              <p:nvPr/>
            </p:nvSpPr>
            <p:spPr>
              <a:xfrm>
                <a:off x="3471990" y="3752985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3" name="Google Shape;4843;p586"/>
              <p:cNvSpPr/>
              <p:nvPr/>
            </p:nvSpPr>
            <p:spPr>
              <a:xfrm>
                <a:off x="2178693" y="4502297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4" name="Google Shape;4844;p586"/>
              <p:cNvSpPr/>
              <p:nvPr/>
            </p:nvSpPr>
            <p:spPr>
              <a:xfrm>
                <a:off x="2554240" y="4436212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5" name="Google Shape;4845;p586"/>
              <p:cNvSpPr/>
              <p:nvPr/>
            </p:nvSpPr>
            <p:spPr>
              <a:xfrm>
                <a:off x="3117078" y="3428873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6" name="Google Shape;4846;p586"/>
              <p:cNvSpPr/>
              <p:nvPr/>
            </p:nvSpPr>
            <p:spPr>
              <a:xfrm>
                <a:off x="2192083" y="3984221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7" name="Google Shape;4847;p586"/>
              <p:cNvSpPr/>
              <p:nvPr/>
            </p:nvSpPr>
            <p:spPr>
              <a:xfrm>
                <a:off x="2765054" y="3933260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8" name="Google Shape;4848;p586"/>
              <p:cNvSpPr/>
              <p:nvPr/>
            </p:nvSpPr>
            <p:spPr>
              <a:xfrm>
                <a:off x="2881660" y="4268254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9" name="Google Shape;4849;p586"/>
              <p:cNvSpPr/>
              <p:nvPr/>
            </p:nvSpPr>
            <p:spPr>
              <a:xfrm>
                <a:off x="2586561" y="3813697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0" name="Google Shape;4850;p586"/>
              <p:cNvSpPr/>
              <p:nvPr/>
            </p:nvSpPr>
            <p:spPr>
              <a:xfrm>
                <a:off x="3203482" y="3907132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1" name="Google Shape;4851;p586"/>
              <p:cNvSpPr/>
              <p:nvPr/>
            </p:nvSpPr>
            <p:spPr>
              <a:xfrm>
                <a:off x="3611219" y="3519275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2" name="Google Shape;4852;p586"/>
              <p:cNvSpPr/>
              <p:nvPr/>
            </p:nvSpPr>
            <p:spPr>
              <a:xfrm>
                <a:off x="2042908" y="4372079"/>
                <a:ext cx="64642" cy="65777"/>
              </a:xfrm>
              <a:prstGeom prst="ellipse">
                <a:avLst/>
              </a:prstGeom>
              <a:solidFill>
                <a:srgbClr val="FF0000">
                  <a:alpha val="49411"/>
                </a:srgbClr>
              </a:solidFill>
              <a:ln w="1270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853" name="Google Shape;4853;p586"/>
            <p:cNvSpPr txBox="1"/>
            <p:nvPr/>
          </p:nvSpPr>
          <p:spPr>
            <a:xfrm>
              <a:off x="1605234" y="4599954"/>
              <a:ext cx="2754740" cy="2923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buSzPts val="1300"/>
              </a:pPr>
              <a:r>
                <a:rPr lang="es-ES" sz="1300">
                  <a:solidFill>
                    <a:srgbClr val="193EB0"/>
                  </a:solidFill>
                  <a:latin typeface="SamsungOne 400" pitchFamily="34" charset="0"/>
                  <a:ea typeface="SamsungOne 400" pitchFamily="34" charset="0"/>
                </a:rPr>
                <a:t>Correlación positiva débil</a:t>
              </a:r>
            </a:p>
          </p:txBody>
        </p:sp>
        <p:sp>
          <p:nvSpPr>
            <p:cNvPr id="4854" name="Google Shape;4854;p586"/>
            <p:cNvSpPr txBox="1"/>
            <p:nvPr/>
          </p:nvSpPr>
          <p:spPr>
            <a:xfrm>
              <a:off x="4622429" y="2607159"/>
              <a:ext cx="672834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buSzPts val="4000"/>
              </a:pPr>
              <a:r>
                <a:rPr lang="es-ES" sz="4000">
                  <a:solidFill>
                    <a:srgbClr val="FF0000"/>
                  </a:solidFill>
                  <a:latin typeface="SamsungOne 400" pitchFamily="34" charset="0"/>
                  <a:ea typeface="SamsungOne 400" pitchFamily="34" charset="0"/>
                </a:rPr>
                <a:t>&lt;</a:t>
              </a:r>
            </a:p>
          </p:txBody>
        </p:sp>
      </p:grpSp>
      <p:sp>
        <p:nvSpPr>
          <p:cNvPr id="61" name="Google Shape;4736;p581"/>
          <p:cNvSpPr/>
          <p:nvPr/>
        </p:nvSpPr>
        <p:spPr>
          <a:xfrm>
            <a:off x="4136375" y="265275"/>
            <a:ext cx="399341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2.3. Diagnóstico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958" name="Google Shape;4958;p592"/>
          <p:cNvSpPr/>
          <p:nvPr/>
        </p:nvSpPr>
        <p:spPr>
          <a:xfrm>
            <a:off x="7421557" y="1135271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Análisis residual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959" name="Google Shape;4959;p592"/>
          <p:cNvSpPr/>
          <p:nvPr/>
        </p:nvSpPr>
        <p:spPr>
          <a:xfrm>
            <a:off x="7836810" y="3967317"/>
            <a:ext cx="4175026" cy="1248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Residual es la diferencia entre el valor predicho </a:t>
            </a:r>
            <a:r>
              <a:rPr lang="es-ES" sz="13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𝑦 ̂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y el verdadero </a:t>
            </a:r>
            <a:r>
              <a:rPr lang="es-ES" sz="1300" dirty="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𝑦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Podemos detectar fácilmente valores atípicos en 𝑌 que se desvían sustancialmente de la tendencia principal.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960" name="Google Shape;4960;p592"/>
          <p:cNvGrpSpPr/>
          <p:nvPr/>
        </p:nvGrpSpPr>
        <p:grpSpPr>
          <a:xfrm>
            <a:off x="8109519" y="1477493"/>
            <a:ext cx="3290808" cy="2422456"/>
            <a:chOff x="1666313" y="3648531"/>
            <a:chExt cx="3290808" cy="2422456"/>
          </a:xfrm>
        </p:grpSpPr>
        <p:grpSp>
          <p:nvGrpSpPr>
            <p:cNvPr id="4961" name="Google Shape;4961;p592"/>
            <p:cNvGrpSpPr/>
            <p:nvPr/>
          </p:nvGrpSpPr>
          <p:grpSpPr>
            <a:xfrm>
              <a:off x="1666313" y="3648531"/>
              <a:ext cx="3290808" cy="2422456"/>
              <a:chOff x="3164912" y="3848762"/>
              <a:chExt cx="3290808" cy="2422456"/>
            </a:xfrm>
          </p:grpSpPr>
          <p:cxnSp>
            <p:nvCxnSpPr>
              <p:cNvPr id="4962" name="Google Shape;4962;p592"/>
              <p:cNvCxnSpPr/>
              <p:nvPr/>
            </p:nvCxnSpPr>
            <p:spPr>
              <a:xfrm rot="10800000">
                <a:off x="3503712" y="3884750"/>
                <a:ext cx="0" cy="1999360"/>
              </a:xfrm>
              <a:prstGeom prst="straightConnector1">
                <a:avLst/>
              </a:prstGeom>
              <a:noFill/>
              <a:ln w="12700" cap="flat" cmpd="sng">
                <a:solidFill>
                  <a:srgbClr val="A5A5A5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4963" name="Google Shape;4963;p592"/>
              <p:cNvCxnSpPr/>
              <p:nvPr/>
            </p:nvCxnSpPr>
            <p:spPr>
              <a:xfrm>
                <a:off x="3503712" y="5882355"/>
                <a:ext cx="2952008" cy="0"/>
              </a:xfrm>
              <a:prstGeom prst="straightConnector1">
                <a:avLst/>
              </a:prstGeom>
              <a:noFill/>
              <a:ln w="12700" cap="flat" cmpd="sng">
                <a:solidFill>
                  <a:srgbClr val="A5A5A5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964" name="Google Shape;4964;p592"/>
              <p:cNvSpPr txBox="1"/>
              <p:nvPr/>
            </p:nvSpPr>
            <p:spPr>
              <a:xfrm>
                <a:off x="6145339" y="5963441"/>
                <a:ext cx="292068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>
                  <a:buSzPts val="1400"/>
                </a:pPr>
                <a:r>
                  <a:rPr lang="es-ES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X</a:t>
                </a:r>
              </a:p>
            </p:txBody>
          </p:sp>
          <p:sp>
            <p:nvSpPr>
              <p:cNvPr id="4965" name="Google Shape;4965;p592"/>
              <p:cNvSpPr txBox="1"/>
              <p:nvPr/>
            </p:nvSpPr>
            <p:spPr>
              <a:xfrm>
                <a:off x="3164912" y="3848762"/>
                <a:ext cx="287258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>
                  <a:buSzPts val="1400"/>
                </a:pPr>
                <a:r>
                  <a:rPr lang="es-ES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Y</a:t>
                </a:r>
              </a:p>
            </p:txBody>
          </p:sp>
        </p:grpSp>
        <p:cxnSp>
          <p:nvCxnSpPr>
            <p:cNvPr id="4966" name="Google Shape;4966;p592"/>
            <p:cNvCxnSpPr/>
            <p:nvPr/>
          </p:nvCxnSpPr>
          <p:spPr>
            <a:xfrm rot="10800000" flipH="1">
              <a:off x="2189285" y="4127321"/>
              <a:ext cx="2365130" cy="1411833"/>
            </a:xfrm>
            <a:prstGeom prst="straightConnector1">
              <a:avLst/>
            </a:prstGeom>
            <a:noFill/>
            <a:ln w="19050" cap="flat" cmpd="sng">
              <a:solidFill>
                <a:srgbClr val="193EB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967" name="Google Shape;4967;p592"/>
            <p:cNvSpPr/>
            <p:nvPr/>
          </p:nvSpPr>
          <p:spPr>
            <a:xfrm>
              <a:off x="2444805" y="5350657"/>
              <a:ext cx="188497" cy="188497"/>
            </a:xfrm>
            <a:prstGeom prst="ellipse">
              <a:avLst/>
            </a:prstGeom>
            <a:solidFill>
              <a:srgbClr val="FF0000">
                <a:alpha val="49411"/>
              </a:srgbClr>
            </a:solidFill>
            <a:ln w="158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8" name="Google Shape;4968;p592"/>
            <p:cNvSpPr/>
            <p:nvPr/>
          </p:nvSpPr>
          <p:spPr>
            <a:xfrm>
              <a:off x="3148189" y="4946211"/>
              <a:ext cx="188497" cy="188497"/>
            </a:xfrm>
            <a:prstGeom prst="ellipse">
              <a:avLst/>
            </a:prstGeom>
            <a:solidFill>
              <a:srgbClr val="FF0000">
                <a:alpha val="49411"/>
              </a:srgbClr>
            </a:solidFill>
            <a:ln w="158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9" name="Google Shape;4969;p592"/>
            <p:cNvSpPr/>
            <p:nvPr/>
          </p:nvSpPr>
          <p:spPr>
            <a:xfrm>
              <a:off x="3772443" y="3970264"/>
              <a:ext cx="188497" cy="188497"/>
            </a:xfrm>
            <a:prstGeom prst="ellipse">
              <a:avLst/>
            </a:prstGeom>
            <a:solidFill>
              <a:srgbClr val="FF0000">
                <a:alpha val="49411"/>
              </a:srgbClr>
            </a:solidFill>
            <a:ln w="158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0" name="Google Shape;4970;p592"/>
            <p:cNvSpPr/>
            <p:nvPr/>
          </p:nvSpPr>
          <p:spPr>
            <a:xfrm>
              <a:off x="4458243" y="4207657"/>
              <a:ext cx="188497" cy="188497"/>
            </a:xfrm>
            <a:prstGeom prst="ellipse">
              <a:avLst/>
            </a:prstGeom>
            <a:solidFill>
              <a:srgbClr val="FF0000">
                <a:alpha val="49411"/>
              </a:srgbClr>
            </a:solidFill>
            <a:ln w="158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1" name="Google Shape;4971;p592"/>
            <p:cNvSpPr/>
            <p:nvPr/>
          </p:nvSpPr>
          <p:spPr>
            <a:xfrm>
              <a:off x="3825040" y="4179699"/>
              <a:ext cx="83302" cy="335187"/>
            </a:xfrm>
            <a:prstGeom prst="upDownArrow">
              <a:avLst>
                <a:gd name="adj1" fmla="val 42376"/>
                <a:gd name="adj2" fmla="val 72869"/>
              </a:avLst>
            </a:pr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81" name="Google Shape;4981;p593"/>
          <p:cNvSpPr/>
          <p:nvPr/>
        </p:nvSpPr>
        <p:spPr>
          <a:xfrm>
            <a:off x="565422" y="5343704"/>
            <a:ext cx="8632800" cy="9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Razones para el análisis residual: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0975" lvl="1">
              <a:spcBef>
                <a:spcPts val="800"/>
              </a:spcBef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1) Para detectar valores atípicos en 𝑌.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0975" lvl="1">
              <a:spcBef>
                <a:spcPts val="800"/>
              </a:spcBef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2) Verificar los supuestos de la regresión lineal.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982" name="Google Shape;4982;p593"/>
          <p:cNvSpPr txBox="1"/>
          <p:nvPr/>
        </p:nvSpPr>
        <p:spPr>
          <a:xfrm>
            <a:off x="4487910" y="5544163"/>
            <a:ext cx="6697800" cy="897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44000" tIns="45700" rIns="144000" bIns="45700" anchor="ctr" anchorCtr="0">
            <a:spAutoFit/>
          </a:bodyPr>
          <a:lstStyle/>
          <a:p>
            <a:pPr lvl="1"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Los residuos deben distribuirse normalmente centrados alrededor de 0.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lvl="1">
              <a:spcBef>
                <a:spcPts val="800"/>
              </a:spcBef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Los residuos deben distribuirse con una varianza constante.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lvl="1">
              <a:spcBef>
                <a:spcPts val="800"/>
              </a:spcBef>
              <a:buSzPts val="1300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Los residuos deben distribuirse al azar sin un patrón.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492;p157">
            <a:extLst>
              <a:ext uri="{FF2B5EF4-FFF2-40B4-BE49-F238E27FC236}">
                <a16:creationId xmlns:a16="http://schemas.microsoft.com/office/drawing/2014/main" id="{5E06BD57-0511-BFDA-CF2A-85A6583E78D5}"/>
              </a:ext>
            </a:extLst>
          </p:cNvPr>
          <p:cNvGrpSpPr/>
          <p:nvPr/>
        </p:nvGrpSpPr>
        <p:grpSpPr>
          <a:xfrm>
            <a:off x="1697435" y="1654450"/>
            <a:ext cx="8797129" cy="3960439"/>
            <a:chOff x="558798" y="2060849"/>
            <a:chExt cx="8797129" cy="3960439"/>
          </a:xfrm>
        </p:grpSpPr>
        <p:sp>
          <p:nvSpPr>
            <p:cNvPr id="3" name="Google Shape;3493;p157">
              <a:extLst>
                <a:ext uri="{FF2B5EF4-FFF2-40B4-BE49-F238E27FC236}">
                  <a16:creationId xmlns:a16="http://schemas.microsoft.com/office/drawing/2014/main" id="{0C8FDE1F-E0B2-0908-EE9A-9A36675E8DF5}"/>
                </a:ext>
              </a:extLst>
            </p:cNvPr>
            <p:cNvSpPr/>
            <p:nvPr/>
          </p:nvSpPr>
          <p:spPr>
            <a:xfrm>
              <a:off x="558799" y="2060849"/>
              <a:ext cx="8785225" cy="3960439"/>
            </a:xfrm>
            <a:prstGeom prst="rect">
              <a:avLst/>
            </a:prstGeom>
            <a:solidFill>
              <a:srgbClr val="B3C6E7"/>
            </a:solidFill>
            <a:ln w="12700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" name="Google Shape;3494;p157">
              <a:extLst>
                <a:ext uri="{FF2B5EF4-FFF2-40B4-BE49-F238E27FC236}">
                  <a16:creationId xmlns:a16="http://schemas.microsoft.com/office/drawing/2014/main" id="{EDDE4C80-E762-9AFE-7962-F24AF437D427}"/>
                </a:ext>
              </a:extLst>
            </p:cNvPr>
            <p:cNvGrpSpPr/>
            <p:nvPr/>
          </p:nvGrpSpPr>
          <p:grpSpPr>
            <a:xfrm>
              <a:off x="558798" y="3945816"/>
              <a:ext cx="8797129" cy="576572"/>
              <a:chOff x="4778069" y="4391025"/>
              <a:chExt cx="2349160" cy="431802"/>
            </a:xfrm>
          </p:grpSpPr>
          <p:sp>
            <p:nvSpPr>
              <p:cNvPr id="6" name="Google Shape;3495;p157">
                <a:extLst>
                  <a:ext uri="{FF2B5EF4-FFF2-40B4-BE49-F238E27FC236}">
                    <a16:creationId xmlns:a16="http://schemas.microsoft.com/office/drawing/2014/main" id="{46261342-403D-4C6B-49DA-E50D4A8E53C1}"/>
                  </a:ext>
                </a:extLst>
              </p:cNvPr>
              <p:cNvSpPr/>
              <p:nvPr/>
            </p:nvSpPr>
            <p:spPr>
              <a:xfrm>
                <a:off x="4778069" y="4391025"/>
                <a:ext cx="2349160" cy="431802"/>
              </a:xfrm>
              <a:prstGeom prst="rect">
                <a:avLst/>
              </a:prstGeom>
              <a:solidFill>
                <a:srgbClr val="193E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2000"/>
                </a:pPr>
                <a:endParaRPr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" name="Google Shape;3496;p157">
                <a:extLst>
                  <a:ext uri="{FF2B5EF4-FFF2-40B4-BE49-F238E27FC236}">
                    <a16:creationId xmlns:a16="http://schemas.microsoft.com/office/drawing/2014/main" id="{AB73B930-FB58-C9BB-2ACC-0ACD96FD763D}"/>
                  </a:ext>
                </a:extLst>
              </p:cNvPr>
              <p:cNvSpPr/>
              <p:nvPr/>
            </p:nvSpPr>
            <p:spPr>
              <a:xfrm>
                <a:off x="4852511" y="4528465"/>
                <a:ext cx="2200275" cy="2304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2000"/>
                </a:pPr>
                <a:r>
                  <a:rPr lang="es-419" sz="2000" dirty="0">
                    <a:solidFill>
                      <a:schemeClr val="lt1"/>
                    </a:solidFill>
                  </a:rPr>
                  <a:t>AVANCE </a:t>
                </a:r>
                <a:r>
                  <a:rPr lang="en-US" sz="2000" dirty="0">
                    <a:solidFill>
                      <a:schemeClr val="lt1"/>
                    </a:solidFill>
                  </a:rPr>
                  <a:t>PROYECTOS.</a:t>
                </a:r>
                <a:endParaRPr dirty="0"/>
              </a:p>
            </p:txBody>
          </p:sp>
        </p:grpSp>
        <p:pic>
          <p:nvPicPr>
            <p:cNvPr id="5" name="Google Shape;3497;p157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C5970A3A-D044-2993-208E-5CCF9B6F3F93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8593" t="14475" r="51947" b="14299"/>
            <a:stretch/>
          </p:blipFill>
          <p:spPr>
            <a:xfrm>
              <a:off x="4370123" y="2647560"/>
              <a:ext cx="1162577" cy="1174440"/>
            </a:xfrm>
            <a:prstGeom prst="ellipse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53580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5" name="Google Shape;5015;p596"/>
          <p:cNvSpPr/>
          <p:nvPr/>
        </p:nvSpPr>
        <p:spPr>
          <a:xfrm>
            <a:off x="4589306" y="275468"/>
            <a:ext cx="331915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2.4. Otros tipos de regresión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017" name="Google Shape;5017;p596"/>
          <p:cNvSpPr/>
          <p:nvPr/>
        </p:nvSpPr>
        <p:spPr>
          <a:xfrm>
            <a:off x="571685" y="1321607"/>
            <a:ext cx="90049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 dirty="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Regresión regularizada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018" name="Google Shape;5018;p596"/>
          <p:cNvSpPr/>
          <p:nvPr/>
        </p:nvSpPr>
        <p:spPr>
          <a:xfrm>
            <a:off x="890590" y="1892638"/>
            <a:ext cx="87636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rgbClr val="A5A5A5"/>
              </a:buClr>
              <a:buSzPts val="1680"/>
              <a:buFont typeface="Arial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Compensación de sesgo-varianza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019" name="Google Shape;5019;p596"/>
          <p:cNvSpPr/>
          <p:nvPr/>
        </p:nvSpPr>
        <p:spPr>
          <a:xfrm>
            <a:off x="484891" y="5194120"/>
            <a:ext cx="5672069" cy="84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Relación de compensación entre el </a:t>
            </a:r>
            <a:r>
              <a:rPr lang="es-ES" sz="1300" b="1" dirty="0">
                <a:solidFill>
                  <a:schemeClr val="accent4"/>
                </a:solidFill>
                <a:latin typeface="SamsungOne 400" pitchFamily="34" charset="0"/>
                <a:ea typeface="SamsungOne 400" pitchFamily="34" charset="0"/>
              </a:rPr>
              <a:t>Error de sesgo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y el </a:t>
            </a:r>
            <a:r>
              <a:rPr lang="es-ES" sz="1300" b="1" dirty="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error de varianza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El objetivo debe ser minimizar el </a:t>
            </a:r>
            <a:r>
              <a:rPr lang="es-ES" sz="1300" b="1" dirty="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error total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= </a:t>
            </a:r>
            <a:r>
              <a:rPr lang="es-ES" sz="1300" b="1" dirty="0">
                <a:solidFill>
                  <a:schemeClr val="accent4"/>
                </a:solidFill>
                <a:latin typeface="SamsungOne 400" pitchFamily="34" charset="0"/>
                <a:ea typeface="SamsungOne 400" pitchFamily="34" charset="0"/>
              </a:rPr>
              <a:t>Error de sesgo</a:t>
            </a:r>
            <a:r>
              <a:rPr lang="es-ES" sz="1300" dirty="0">
                <a:solidFill>
                  <a:srgbClr val="FFC000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+ </a:t>
            </a:r>
            <a:r>
              <a:rPr lang="es-ES" sz="1300" b="1" dirty="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error de varianza</a:t>
            </a:r>
            <a:r>
              <a:rPr lang="es-ES" sz="1300" dirty="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pic>
        <p:nvPicPr>
          <p:cNvPr id="5020" name="Google Shape;5020;p5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0586" y="2228271"/>
            <a:ext cx="4113040" cy="28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21" name="Google Shape;5021;p596"/>
          <p:cNvSpPr txBox="1"/>
          <p:nvPr/>
        </p:nvSpPr>
        <p:spPr>
          <a:xfrm>
            <a:off x="2015018" y="4726054"/>
            <a:ext cx="1433085" cy="4308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SzPts val="1400"/>
            </a:pPr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Complejidad del modelo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22" name="Google Shape;5022;p596"/>
          <p:cNvSpPr txBox="1"/>
          <p:nvPr/>
        </p:nvSpPr>
        <p:spPr>
          <a:xfrm>
            <a:off x="1510963" y="2297911"/>
            <a:ext cx="668453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SzPts val="1200"/>
            </a:pPr>
            <a:r>
              <a:rPr lang="es-ES" sz="12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Error de sesgo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23" name="Google Shape;5023;p596"/>
          <p:cNvSpPr txBox="1"/>
          <p:nvPr/>
        </p:nvSpPr>
        <p:spPr>
          <a:xfrm>
            <a:off x="2471875" y="2292699"/>
            <a:ext cx="97622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SzPts val="1200"/>
            </a:pPr>
            <a:r>
              <a:rPr lang="es-ES" sz="12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Error de varianza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24" name="Google Shape;5024;p596"/>
          <p:cNvSpPr txBox="1"/>
          <p:nvPr/>
        </p:nvSpPr>
        <p:spPr>
          <a:xfrm>
            <a:off x="3707207" y="2292699"/>
            <a:ext cx="729367" cy="1846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SzPts val="1200"/>
            </a:pPr>
            <a:r>
              <a:rPr lang="es-ES" sz="12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error total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14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5033" name="Google Shape;5033;p597"/>
          <p:cNvSpPr/>
          <p:nvPr/>
        </p:nvSpPr>
        <p:spPr>
          <a:xfrm>
            <a:off x="7256727" y="3090769"/>
            <a:ext cx="1976979" cy="89248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34" name="Google Shape;5034;p597"/>
          <p:cNvSpPr/>
          <p:nvPr/>
        </p:nvSpPr>
        <p:spPr>
          <a:xfrm>
            <a:off x="5356407" y="1402150"/>
            <a:ext cx="918055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 sz="1800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Regresión Ridge</a:t>
            </a:r>
            <a:endParaRPr lang="es-ES" sz="1800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035" name="Google Shape;5035;p597"/>
          <p:cNvSpPr/>
          <p:nvPr/>
        </p:nvSpPr>
        <p:spPr>
          <a:xfrm>
            <a:off x="5468747" y="1709839"/>
            <a:ext cx="5972668" cy="1350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Útil cuando la regresión lineal habitual se sobre ajusta (error de sesgo</a:t>
            </a:r>
            <a:r>
              <a:rPr lang="es-ES" sz="1300" dirty="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&lt;&lt;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error de varianza).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Recordamos que la solución OLS (mínimo cuadrados ordinarios) consiste en minimizar |𝜺|</a:t>
            </a:r>
            <a:r>
              <a:rPr lang="es-ES" sz="1300" baseline="300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2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En la regresión de Ridge, minimizamos la siguiente "función de pérdida":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36" name="Google Shape;5036;p597"/>
          <p:cNvSpPr/>
          <p:nvPr/>
        </p:nvSpPr>
        <p:spPr>
          <a:xfrm>
            <a:off x="5544847" y="4058743"/>
            <a:ext cx="8632800" cy="3633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37" name="Google Shape;5037;p597"/>
          <p:cNvSpPr/>
          <p:nvPr/>
        </p:nvSpPr>
        <p:spPr>
          <a:xfrm>
            <a:off x="5468747" y="4134101"/>
            <a:ext cx="1708200" cy="28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s-ES" sz="1200" dirty="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En la función de pérdida,</a:t>
            </a:r>
            <a:endParaRPr lang="es-ES" sz="1200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38" name="Google Shape;5038;p597"/>
          <p:cNvSpPr/>
          <p:nvPr/>
        </p:nvSpPr>
        <p:spPr>
          <a:xfrm>
            <a:off x="7866497" y="4132701"/>
            <a:ext cx="3621000" cy="28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s-ES" sz="1200" dirty="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se incluye como penalización : la “Regularización L2</a:t>
            </a:r>
            <a:endParaRPr lang="es-ES" sz="1200" dirty="0">
              <a:latin typeface="SamsungOne 400" pitchFamily="34" charset="0"/>
              <a:ea typeface="SamsungOne 400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4" name="Google Shape;5044;p598"/>
          <p:cNvSpPr txBox="1"/>
          <p:nvPr/>
        </p:nvSpPr>
        <p:spPr>
          <a:xfrm>
            <a:off x="1815590" y="4511382"/>
            <a:ext cx="5935361" cy="64807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45" name="Google Shape;5045;p598"/>
          <p:cNvSpPr/>
          <p:nvPr/>
        </p:nvSpPr>
        <p:spPr>
          <a:xfrm>
            <a:off x="1811375" y="4511385"/>
            <a:ext cx="8632800" cy="34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72000" rIns="144000" bIns="72000" anchor="t" anchorCtr="0">
            <a:noAutofit/>
          </a:bodyPr>
          <a:lstStyle/>
          <a:p>
            <a:pPr marL="182525" indent="-182525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Sin embargo, un </a:t>
            </a:r>
            <a:r>
              <a:rPr lang="es-ES" sz="130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λ 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demasiado grande, puede hacer que el modelo sea demasiado "sesgado"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49" name="Google Shape;5049;p598"/>
          <p:cNvSpPr/>
          <p:nvPr/>
        </p:nvSpPr>
        <p:spPr>
          <a:xfrm>
            <a:off x="5107512" y="2102888"/>
            <a:ext cx="1976979" cy="89248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50" name="Google Shape;5050;p598"/>
          <p:cNvSpPr/>
          <p:nvPr/>
        </p:nvSpPr>
        <p:spPr>
          <a:xfrm>
            <a:off x="1703512" y="1393121"/>
            <a:ext cx="918055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 sz="1800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Regresión Ridge</a:t>
            </a:r>
            <a:endParaRPr lang="es-ES" sz="1800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051" name="Google Shape;5051;p598"/>
          <p:cNvSpPr/>
          <p:nvPr/>
        </p:nvSpPr>
        <p:spPr>
          <a:xfrm>
            <a:off x="1815851" y="1700811"/>
            <a:ext cx="8632825" cy="345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Un </a:t>
            </a:r>
            <a:r>
              <a:rPr lang="es-ES" sz="130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λ 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positivo y grande restringe aún más los coeficientes 𝛽𝑖 disminuyendo el error de varianza (sobreajuste).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52" name="Google Shape;5052;p598"/>
          <p:cNvSpPr/>
          <p:nvPr/>
        </p:nvSpPr>
        <p:spPr>
          <a:xfrm>
            <a:off x="4237015" y="3555900"/>
            <a:ext cx="3717968" cy="338554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10711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5053" name="Google Shape;5053;p598"/>
          <p:cNvGrpSpPr/>
          <p:nvPr/>
        </p:nvGrpSpPr>
        <p:grpSpPr>
          <a:xfrm>
            <a:off x="4871866" y="3243834"/>
            <a:ext cx="2212625" cy="984209"/>
            <a:chOff x="3727276" y="3243831"/>
            <a:chExt cx="2212625" cy="984209"/>
          </a:xfrm>
        </p:grpSpPr>
        <p:cxnSp>
          <p:nvCxnSpPr>
            <p:cNvPr id="5054" name="Google Shape;5054;p598"/>
            <p:cNvCxnSpPr/>
            <p:nvPr/>
          </p:nvCxnSpPr>
          <p:spPr>
            <a:xfrm rot="10800000" flipH="1">
              <a:off x="3727276" y="3243831"/>
              <a:ext cx="1336" cy="260872"/>
            </a:xfrm>
            <a:prstGeom prst="straightConnector1">
              <a:avLst/>
            </a:prstGeom>
            <a:noFill/>
            <a:ln w="12700" cap="flat" cmpd="sng">
              <a:solidFill>
                <a:srgbClr val="FF0000"/>
              </a:solidFill>
              <a:prstDash val="solid"/>
              <a:miter lim="800000"/>
              <a:headEnd type="triangle" w="med" len="med"/>
              <a:tailEnd type="none" w="sm" len="sm"/>
            </a:ln>
          </p:spPr>
        </p:cxnSp>
        <p:cxnSp>
          <p:nvCxnSpPr>
            <p:cNvPr id="5055" name="Google Shape;5055;p598"/>
            <p:cNvCxnSpPr/>
            <p:nvPr/>
          </p:nvCxnSpPr>
          <p:spPr>
            <a:xfrm rot="10800000" flipH="1">
              <a:off x="4193421" y="3243831"/>
              <a:ext cx="1336" cy="260872"/>
            </a:xfrm>
            <a:prstGeom prst="straightConnector1">
              <a:avLst/>
            </a:prstGeom>
            <a:noFill/>
            <a:ln w="12700" cap="flat" cmpd="sng">
              <a:solidFill>
                <a:srgbClr val="FF0000"/>
              </a:solidFill>
              <a:prstDash val="solid"/>
              <a:miter lim="800000"/>
              <a:headEnd type="triangle" w="med" len="med"/>
              <a:tailEnd type="none" w="sm" len="sm"/>
            </a:ln>
          </p:spPr>
        </p:cxnSp>
        <p:cxnSp>
          <p:nvCxnSpPr>
            <p:cNvPr id="5056" name="Google Shape;5056;p598"/>
            <p:cNvCxnSpPr/>
            <p:nvPr/>
          </p:nvCxnSpPr>
          <p:spPr>
            <a:xfrm rot="10800000" flipH="1">
              <a:off x="4859388" y="3243831"/>
              <a:ext cx="1336" cy="260872"/>
            </a:xfrm>
            <a:prstGeom prst="straightConnector1">
              <a:avLst/>
            </a:prstGeom>
            <a:noFill/>
            <a:ln w="12700" cap="flat" cmpd="sng">
              <a:solidFill>
                <a:srgbClr val="FF0000"/>
              </a:solidFill>
              <a:prstDash val="solid"/>
              <a:miter lim="800000"/>
              <a:headEnd type="triangle" w="med" len="med"/>
              <a:tailEnd type="none" w="sm" len="sm"/>
            </a:ln>
          </p:spPr>
        </p:cxnSp>
        <p:cxnSp>
          <p:nvCxnSpPr>
            <p:cNvPr id="5057" name="Google Shape;5057;p598"/>
            <p:cNvCxnSpPr/>
            <p:nvPr/>
          </p:nvCxnSpPr>
          <p:spPr>
            <a:xfrm rot="10800000" flipH="1">
              <a:off x="5938565" y="3243831"/>
              <a:ext cx="1336" cy="260872"/>
            </a:xfrm>
            <a:prstGeom prst="straightConnector1">
              <a:avLst/>
            </a:prstGeom>
            <a:noFill/>
            <a:ln w="12700" cap="flat" cmpd="sng">
              <a:solidFill>
                <a:srgbClr val="FF0000"/>
              </a:solidFill>
              <a:prstDash val="solid"/>
              <a:miter lim="800000"/>
              <a:headEnd type="triangle" w="med" len="med"/>
              <a:tailEnd type="none" w="sm" len="sm"/>
            </a:ln>
          </p:spPr>
        </p:cxnSp>
        <p:cxnSp>
          <p:nvCxnSpPr>
            <p:cNvPr id="5058" name="Google Shape;5058;p598"/>
            <p:cNvCxnSpPr/>
            <p:nvPr/>
          </p:nvCxnSpPr>
          <p:spPr>
            <a:xfrm rot="10800000" flipH="1">
              <a:off x="3727276" y="3967168"/>
              <a:ext cx="1336" cy="260872"/>
            </a:xfrm>
            <a:prstGeom prst="straightConnector1">
              <a:avLst/>
            </a:prstGeom>
            <a:noFill/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5059" name="Google Shape;5059;p598"/>
            <p:cNvCxnSpPr/>
            <p:nvPr/>
          </p:nvCxnSpPr>
          <p:spPr>
            <a:xfrm rot="10800000" flipH="1">
              <a:off x="4193421" y="3967168"/>
              <a:ext cx="1336" cy="260872"/>
            </a:xfrm>
            <a:prstGeom prst="straightConnector1">
              <a:avLst/>
            </a:prstGeom>
            <a:noFill/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5060" name="Google Shape;5060;p598"/>
            <p:cNvCxnSpPr/>
            <p:nvPr/>
          </p:nvCxnSpPr>
          <p:spPr>
            <a:xfrm rot="10800000" flipH="1">
              <a:off x="4859388" y="3967168"/>
              <a:ext cx="1336" cy="260872"/>
            </a:xfrm>
            <a:prstGeom prst="straightConnector1">
              <a:avLst/>
            </a:prstGeom>
            <a:noFill/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5061" name="Google Shape;5061;p598"/>
            <p:cNvCxnSpPr/>
            <p:nvPr/>
          </p:nvCxnSpPr>
          <p:spPr>
            <a:xfrm rot="10800000" flipH="1">
              <a:off x="5938565" y="3967168"/>
              <a:ext cx="1336" cy="260872"/>
            </a:xfrm>
            <a:prstGeom prst="straightConnector1">
              <a:avLst/>
            </a:prstGeom>
            <a:noFill/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</p:grpSp>
      <p:sp>
        <p:nvSpPr>
          <p:cNvPr id="5062" name="Google Shape;5062;p598"/>
          <p:cNvSpPr/>
          <p:nvPr/>
        </p:nvSpPr>
        <p:spPr>
          <a:xfrm>
            <a:off x="1787200" y="4856985"/>
            <a:ext cx="8632800" cy="34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72000" rIns="144000" bIns="72000" anchor="t" anchorCtr="0">
            <a:noAutofit/>
          </a:bodyPr>
          <a:lstStyle/>
          <a:p>
            <a:pPr marL="182525" indent="-182525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Incluso cuando </a:t>
            </a:r>
            <a:r>
              <a:rPr lang="es-ES" sz="130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λ 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es grande, los coeficientes 𝛽𝑖 nunca llegan a ser exactamente iguales a cero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23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24" name="Google Shape;5015;p596"/>
          <p:cNvSpPr/>
          <p:nvPr/>
        </p:nvSpPr>
        <p:spPr>
          <a:xfrm>
            <a:off x="4589306" y="275468"/>
            <a:ext cx="331915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2.4. Otros tipos de regresión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1" name="Google Shape;5071;p599"/>
          <p:cNvSpPr/>
          <p:nvPr/>
        </p:nvSpPr>
        <p:spPr>
          <a:xfrm>
            <a:off x="5107510" y="2494516"/>
            <a:ext cx="2110028" cy="78989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72" name="Google Shape;5072;p599"/>
          <p:cNvSpPr/>
          <p:nvPr/>
        </p:nvSpPr>
        <p:spPr>
          <a:xfrm>
            <a:off x="1703512" y="1393121"/>
            <a:ext cx="918055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 sz="1800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Regresión de LASSO (Least Absolute </a:t>
            </a:r>
            <a:r>
              <a:rPr lang="es-ES" sz="1800" dirty="0" err="1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Shrinkage</a:t>
            </a:r>
            <a:r>
              <a:rPr lang="es-ES" sz="1800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 and </a:t>
            </a:r>
            <a:r>
              <a:rPr lang="es-ES" sz="1800" dirty="0" err="1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Selection</a:t>
            </a:r>
            <a:r>
              <a:rPr lang="es-ES" sz="1800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 </a:t>
            </a:r>
            <a:r>
              <a:rPr lang="es-ES" sz="1800" dirty="0" err="1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Operator</a:t>
            </a:r>
            <a:r>
              <a:rPr lang="es-ES" sz="1800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)</a:t>
            </a:r>
            <a:endParaRPr lang="es-ES" sz="1800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073" name="Google Shape;5073;p599"/>
          <p:cNvSpPr/>
          <p:nvPr/>
        </p:nvSpPr>
        <p:spPr>
          <a:xfrm>
            <a:off x="1815851" y="1700808"/>
            <a:ext cx="8632825" cy="648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Útil cuando la regresión lineal habitual se sobreajusta (error de sesgo</a:t>
            </a:r>
            <a:r>
              <a:rPr lang="es-ES" sz="130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&lt;&lt;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error de varianza).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En la regresión de Lasso, minimizamos la siguiente "función de pérdida"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74" name="Google Shape;5074;p599"/>
          <p:cNvSpPr txBox="1"/>
          <p:nvPr/>
        </p:nvSpPr>
        <p:spPr>
          <a:xfrm>
            <a:off x="1815588" y="3555275"/>
            <a:ext cx="6900900" cy="14697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75" name="Google Shape;5075;p599"/>
          <p:cNvSpPr/>
          <p:nvPr/>
        </p:nvSpPr>
        <p:spPr>
          <a:xfrm>
            <a:off x="1932013" y="4408050"/>
            <a:ext cx="6631500" cy="34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72000" rIns="144000" bIns="72000" anchor="t" anchorCtr="0">
            <a:noAutofit/>
          </a:bodyPr>
          <a:lstStyle/>
          <a:p>
            <a:r>
              <a:rPr lang="es-ES" sz="12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Sin embargo, un </a:t>
            </a:r>
            <a:r>
              <a:rPr lang="es-ES" sz="120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λ </a:t>
            </a:r>
            <a:r>
              <a:rPr lang="es-ES" sz="12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demasiado grande, puede hacer que el modelo sea demasiado "sesgado"</a:t>
            </a:r>
            <a:endParaRPr lang="es-ES" sz="120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76" name="Google Shape;5076;p599"/>
          <p:cNvSpPr/>
          <p:nvPr/>
        </p:nvSpPr>
        <p:spPr>
          <a:xfrm>
            <a:off x="1977400" y="4679385"/>
            <a:ext cx="8632800" cy="34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72000" rIns="144000" bIns="72000" anchor="t" anchorCtr="0">
            <a:noAutofit/>
          </a:bodyPr>
          <a:lstStyle/>
          <a:p>
            <a:r>
              <a:rPr lang="es-ES" sz="12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Cuando </a:t>
            </a:r>
            <a:r>
              <a:rPr lang="es-ES" sz="120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λ </a:t>
            </a:r>
            <a:r>
              <a:rPr lang="es-ES" sz="12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es grande, los coeficientes 𝛽𝑖 nunca llegan a ser exactamente iguales a cero</a:t>
            </a:r>
            <a:endParaRPr lang="es-ES" sz="120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77" name="Google Shape;5077;p599"/>
          <p:cNvSpPr/>
          <p:nvPr/>
        </p:nvSpPr>
        <p:spPr>
          <a:xfrm>
            <a:off x="1973388" y="3880250"/>
            <a:ext cx="6267300" cy="48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72000" rIns="144000" bIns="72000" anchor="t" anchorCtr="0">
            <a:noAutofit/>
          </a:bodyPr>
          <a:lstStyle/>
          <a:p>
            <a:pPr algn="just"/>
            <a:r>
              <a:rPr lang="es-ES" sz="12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Un </a:t>
            </a:r>
            <a:r>
              <a:rPr lang="es-ES" sz="120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λ </a:t>
            </a:r>
            <a:r>
              <a:rPr lang="es-ES" sz="12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positivo y grande restringe aún más los coeficientes 𝛽𝑖 disminuyendo el error de varianza (sobreajuste).</a:t>
            </a:r>
            <a:endParaRPr lang="es-ES" sz="120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78" name="Google Shape;5078;p599"/>
          <p:cNvSpPr/>
          <p:nvPr/>
        </p:nvSpPr>
        <p:spPr>
          <a:xfrm>
            <a:off x="1968238" y="3604625"/>
            <a:ext cx="1734300" cy="28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s-ES" sz="12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En la función de pérdida,</a:t>
            </a:r>
            <a:endParaRPr lang="es-ES" sz="120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79" name="Google Shape;5079;p599"/>
          <p:cNvSpPr/>
          <p:nvPr/>
        </p:nvSpPr>
        <p:spPr>
          <a:xfrm>
            <a:off x="4558463" y="3603225"/>
            <a:ext cx="3621000" cy="28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s-ES" sz="1200" dirty="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se incluye como penalización : la “Regularización L1”</a:t>
            </a:r>
            <a:endParaRPr lang="es-ES" sz="1200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16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7" name="Google Shape;5015;p596"/>
          <p:cNvSpPr/>
          <p:nvPr/>
        </p:nvSpPr>
        <p:spPr>
          <a:xfrm>
            <a:off x="4589306" y="275468"/>
            <a:ext cx="331915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2.4. Otros tipos de regresión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8" name="Google Shape;5088;p600"/>
          <p:cNvSpPr/>
          <p:nvPr/>
        </p:nvSpPr>
        <p:spPr>
          <a:xfrm>
            <a:off x="1594586" y="1375101"/>
            <a:ext cx="90049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Regresión polinomial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089" name="Google Shape;5089;p600"/>
          <p:cNvSpPr/>
          <p:nvPr/>
        </p:nvSpPr>
        <p:spPr>
          <a:xfrm>
            <a:off x="1703390" y="1902173"/>
            <a:ext cx="876363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rgbClr val="A5A5A5"/>
              </a:buClr>
              <a:buSzPts val="1680"/>
              <a:buFont typeface="Arial"/>
              <a:buChar char="•"/>
            </a:pPr>
            <a:r>
              <a:rPr lang="es-ES" sz="1600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Regresión </a:t>
            </a:r>
            <a:r>
              <a:rPr lang="es-ES" sz="1600" dirty="0" err="1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polinomial</a:t>
            </a:r>
            <a:endParaRPr lang="es-ES" sz="1600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090" name="Google Shape;5090;p600"/>
          <p:cNvSpPr/>
          <p:nvPr/>
        </p:nvSpPr>
        <p:spPr>
          <a:xfrm>
            <a:off x="1815851" y="4321585"/>
            <a:ext cx="8632825" cy="648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Notamos que hay </a:t>
            </a:r>
            <a:r>
              <a:rPr lang="es-ES" sz="1300" dirty="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sólo una </a:t>
            </a: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variable explicativa 𝑋.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Cuando la potencia polinomial es demasiado alta, se puede producir un sobreajuste.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91" name="Google Shape;5091;p600"/>
          <p:cNvSpPr/>
          <p:nvPr/>
        </p:nvSpPr>
        <p:spPr>
          <a:xfrm>
            <a:off x="1816669" y="2204864"/>
            <a:ext cx="8632825" cy="648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26" indent="-182526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Útil cuando la regresión lineal habitual falla (error de sesgo &gt;&gt; error de varianza).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182526" indent="-182526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Podemos representar la relación entre 𝑋 y 𝑌 usando los polinomios: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5092" name="Google Shape;5092;p600"/>
          <p:cNvSpPr txBox="1"/>
          <p:nvPr/>
        </p:nvSpPr>
        <p:spPr>
          <a:xfrm>
            <a:off x="4460484" y="3017894"/>
            <a:ext cx="3249444" cy="113877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12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3" name="Google Shape;5015;p596"/>
          <p:cNvSpPr/>
          <p:nvPr/>
        </p:nvSpPr>
        <p:spPr>
          <a:xfrm>
            <a:off x="4589306" y="275468"/>
            <a:ext cx="331915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2.4. Otros tipos de regresión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p3"/>
          <p:cNvCxnSpPr/>
          <p:nvPr/>
        </p:nvCxnSpPr>
        <p:spPr>
          <a:xfrm>
            <a:off x="772997" y="2743215"/>
            <a:ext cx="434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1" name="Google Shape;141;p3"/>
          <p:cNvCxnSpPr/>
          <p:nvPr/>
        </p:nvCxnSpPr>
        <p:spPr>
          <a:xfrm>
            <a:off x="5842334" y="1760255"/>
            <a:ext cx="0" cy="4380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2" name="Google Shape;142;p3"/>
          <p:cNvSpPr txBox="1">
            <a:spLocks noGrp="1"/>
          </p:cNvSpPr>
          <p:nvPr>
            <p:ph type="title"/>
          </p:nvPr>
        </p:nvSpPr>
        <p:spPr>
          <a:xfrm>
            <a:off x="773000" y="1730800"/>
            <a:ext cx="4341000" cy="854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dirty="0"/>
              <a:t>Unidad 2</a:t>
            </a:r>
            <a:endParaRPr b="1" dirty="0"/>
          </a:p>
        </p:txBody>
      </p:sp>
      <p:sp>
        <p:nvSpPr>
          <p:cNvPr id="143" name="Google Shape;143;p3"/>
          <p:cNvSpPr txBox="1">
            <a:spLocks noGrp="1"/>
          </p:cNvSpPr>
          <p:nvPr>
            <p:ph type="body" idx="1"/>
          </p:nvPr>
        </p:nvSpPr>
        <p:spPr>
          <a:xfrm>
            <a:off x="773000" y="3022025"/>
            <a:ext cx="4611800" cy="307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>
              <a:buNone/>
            </a:pPr>
            <a:r>
              <a:rPr lang="es-ES" sz="2000" dirty="0"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Aplicación del modelo de aprendizaje supervisado para la predicción numérica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Google Shape;144;p3"/>
          <p:cNvSpPr txBox="1">
            <a:spLocks noGrp="1"/>
          </p:cNvSpPr>
          <p:nvPr>
            <p:ph type="body" idx="2"/>
          </p:nvPr>
        </p:nvSpPr>
        <p:spPr>
          <a:xfrm>
            <a:off x="6172200" y="17494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6213" indent="-163513">
              <a:buClr>
                <a:srgbClr val="3F3F3F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2.1. Entrenamiento y prueba en el aprendizaje automático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2.2. Fundamentos de la regresión lineal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2.3. Diagnóstico de regresión lineal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2.4. Otros tipos de regresión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2.5. Práctica del modelo de aprendizaje supervisado para la predicción numérica</a:t>
            </a:r>
            <a:r>
              <a:rPr lang="es-MX" sz="2000" dirty="0">
                <a:latin typeface="Arial" panose="020B0604020202020204" pitchFamily="34" charset="0"/>
                <a:ea typeface="SamsungOne 400" pitchFamily="34" charset="0"/>
                <a:cs typeface="Arial" panose="020B0604020202020204" pitchFamily="34" charset="0"/>
                <a:sym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527820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7" name="Google Shape;5137;p604"/>
          <p:cNvSpPr/>
          <p:nvPr/>
        </p:nvSpPr>
        <p:spPr>
          <a:xfrm>
            <a:off x="1691483" y="1523719"/>
            <a:ext cx="87971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Ejercicio de codificación #0302</a:t>
            </a:r>
          </a:p>
        </p:txBody>
      </p:sp>
      <p:grpSp>
        <p:nvGrpSpPr>
          <p:cNvPr id="5138" name="Google Shape;5138;p604"/>
          <p:cNvGrpSpPr/>
          <p:nvPr/>
        </p:nvGrpSpPr>
        <p:grpSpPr>
          <a:xfrm>
            <a:off x="1703388" y="2060852"/>
            <a:ext cx="8797129" cy="3960439"/>
            <a:chOff x="558798" y="2060849"/>
            <a:chExt cx="8797129" cy="3960439"/>
          </a:xfrm>
        </p:grpSpPr>
        <p:sp>
          <p:nvSpPr>
            <p:cNvPr id="5139" name="Google Shape;5139;p604"/>
            <p:cNvSpPr/>
            <p:nvPr/>
          </p:nvSpPr>
          <p:spPr>
            <a:xfrm>
              <a:off x="558799" y="2060849"/>
              <a:ext cx="8785225" cy="3960439"/>
            </a:xfrm>
            <a:prstGeom prst="rect">
              <a:avLst/>
            </a:prstGeom>
            <a:solidFill>
              <a:srgbClr val="B3C6E7"/>
            </a:solidFill>
            <a:ln w="12700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40" name="Google Shape;5140;p604"/>
            <p:cNvGrpSpPr/>
            <p:nvPr/>
          </p:nvGrpSpPr>
          <p:grpSpPr>
            <a:xfrm>
              <a:off x="558798" y="3945816"/>
              <a:ext cx="8797129" cy="576572"/>
              <a:chOff x="4778069" y="4391025"/>
              <a:chExt cx="2349160" cy="431802"/>
            </a:xfrm>
          </p:grpSpPr>
          <p:sp>
            <p:nvSpPr>
              <p:cNvPr id="5141" name="Google Shape;5141;p604"/>
              <p:cNvSpPr/>
              <p:nvPr/>
            </p:nvSpPr>
            <p:spPr>
              <a:xfrm>
                <a:off x="4778069" y="4391025"/>
                <a:ext cx="2349160" cy="431802"/>
              </a:xfrm>
              <a:prstGeom prst="rect">
                <a:avLst/>
              </a:prstGeom>
              <a:solidFill>
                <a:srgbClr val="193E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2000"/>
                </a:pPr>
                <a:endParaRPr lang="es-E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2" name="Google Shape;5142;p604"/>
              <p:cNvSpPr/>
              <p:nvPr/>
            </p:nvSpPr>
            <p:spPr>
              <a:xfrm>
                <a:off x="4852511" y="4528465"/>
                <a:ext cx="2200275" cy="2304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2000"/>
                </a:pPr>
                <a:r>
                  <a:rPr lang="es-ES" sz="2000" dirty="0">
                    <a:solidFill>
                      <a:schemeClr val="lt1"/>
                    </a:solidFill>
                    <a:latin typeface="SamsungOne 400" pitchFamily="34" charset="0"/>
                    <a:ea typeface="SamsungOne 400" pitchFamily="34" charset="0"/>
                  </a:rPr>
                  <a:t>Siga los pasos de práctica en el archivo 'ex_0302.ipynb'.</a:t>
                </a:r>
                <a:endParaRPr lang="es-ES" dirty="0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pic>
          <p:nvPicPr>
            <p:cNvPr id="5143" name="Google Shape;5143;p604" descr="텍스트, 클립아트이(가) 표시된 사진  자동 생성된 설명"/>
            <p:cNvPicPr preferRelativeResize="0"/>
            <p:nvPr/>
          </p:nvPicPr>
          <p:blipFill rotWithShape="1">
            <a:blip r:embed="rId3">
              <a:alphaModFix/>
            </a:blip>
            <a:srcRect l="28593" t="14475" r="51947" b="14299"/>
            <a:stretch/>
          </p:blipFill>
          <p:spPr>
            <a:xfrm>
              <a:off x="4370123" y="2647560"/>
              <a:ext cx="1162577" cy="1174440"/>
            </a:xfrm>
            <a:prstGeom prst="ellipse">
              <a:avLst/>
            </a:prstGeom>
            <a:noFill/>
            <a:ln>
              <a:noFill/>
            </a:ln>
          </p:spPr>
        </p:pic>
      </p:grpSp>
      <p:sp>
        <p:nvSpPr>
          <p:cNvPr id="13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5" name="Google Shape;5125;p603"/>
          <p:cNvSpPr/>
          <p:nvPr/>
        </p:nvSpPr>
        <p:spPr>
          <a:xfrm>
            <a:off x="2581212" y="258015"/>
            <a:ext cx="731850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2.5. Practicando el modelo de aprendizaje supervisado para la predicción numérica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p605"/>
          <p:cNvSpPr/>
          <p:nvPr/>
        </p:nvSpPr>
        <p:spPr>
          <a:xfrm>
            <a:off x="1691483" y="1523719"/>
            <a:ext cx="87971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Ejercicio de codificación #0303</a:t>
            </a:r>
          </a:p>
        </p:txBody>
      </p:sp>
      <p:grpSp>
        <p:nvGrpSpPr>
          <p:cNvPr id="5153" name="Google Shape;5153;p605"/>
          <p:cNvGrpSpPr/>
          <p:nvPr/>
        </p:nvGrpSpPr>
        <p:grpSpPr>
          <a:xfrm>
            <a:off x="1703388" y="2060852"/>
            <a:ext cx="8797129" cy="3960439"/>
            <a:chOff x="558798" y="2060849"/>
            <a:chExt cx="8797129" cy="3960439"/>
          </a:xfrm>
        </p:grpSpPr>
        <p:sp>
          <p:nvSpPr>
            <p:cNvPr id="5154" name="Google Shape;5154;p605"/>
            <p:cNvSpPr/>
            <p:nvPr/>
          </p:nvSpPr>
          <p:spPr>
            <a:xfrm>
              <a:off x="558799" y="2060849"/>
              <a:ext cx="8785225" cy="3960439"/>
            </a:xfrm>
            <a:prstGeom prst="rect">
              <a:avLst/>
            </a:prstGeom>
            <a:solidFill>
              <a:srgbClr val="B3C6E7"/>
            </a:solidFill>
            <a:ln w="12700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5" name="Google Shape;5155;p605"/>
            <p:cNvGrpSpPr/>
            <p:nvPr/>
          </p:nvGrpSpPr>
          <p:grpSpPr>
            <a:xfrm>
              <a:off x="558798" y="3945816"/>
              <a:ext cx="8797129" cy="576572"/>
              <a:chOff x="4778069" y="4391025"/>
              <a:chExt cx="2349160" cy="431802"/>
            </a:xfrm>
          </p:grpSpPr>
          <p:sp>
            <p:nvSpPr>
              <p:cNvPr id="5156" name="Google Shape;5156;p605"/>
              <p:cNvSpPr/>
              <p:nvPr/>
            </p:nvSpPr>
            <p:spPr>
              <a:xfrm>
                <a:off x="4778069" y="4391025"/>
                <a:ext cx="2349160" cy="431802"/>
              </a:xfrm>
              <a:prstGeom prst="rect">
                <a:avLst/>
              </a:prstGeom>
              <a:solidFill>
                <a:srgbClr val="193E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2000"/>
                </a:pPr>
                <a:endParaRPr lang="es-E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7" name="Google Shape;5157;p605"/>
              <p:cNvSpPr/>
              <p:nvPr/>
            </p:nvSpPr>
            <p:spPr>
              <a:xfrm>
                <a:off x="4852511" y="4528465"/>
                <a:ext cx="2200275" cy="2304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2000"/>
                </a:pPr>
                <a:r>
                  <a:rPr lang="es-ES" sz="2000">
                    <a:solidFill>
                      <a:schemeClr val="lt1"/>
                    </a:solidFill>
                    <a:latin typeface="SamsungOne 400" pitchFamily="34" charset="0"/>
                    <a:ea typeface="SamsungOne 400" pitchFamily="34" charset="0"/>
                  </a:rPr>
                  <a:t>Siga los pasos de práctica en el archivo 'ex_0303.ipynb'.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pic>
          <p:nvPicPr>
            <p:cNvPr id="5158" name="Google Shape;5158;p605" descr="텍스트, 클립아트이(가) 표시된 사진  자동 생성된 설명"/>
            <p:cNvPicPr preferRelativeResize="0"/>
            <p:nvPr/>
          </p:nvPicPr>
          <p:blipFill rotWithShape="1">
            <a:blip r:embed="rId3">
              <a:alphaModFix/>
            </a:blip>
            <a:srcRect l="28593" t="14475" r="51947" b="14299"/>
            <a:stretch/>
          </p:blipFill>
          <p:spPr>
            <a:xfrm>
              <a:off x="4370123" y="2647560"/>
              <a:ext cx="1162577" cy="1174440"/>
            </a:xfrm>
            <a:prstGeom prst="ellipse">
              <a:avLst/>
            </a:prstGeom>
            <a:noFill/>
            <a:ln>
              <a:noFill/>
            </a:ln>
          </p:spPr>
        </p:pic>
      </p:grpSp>
      <p:sp>
        <p:nvSpPr>
          <p:cNvPr id="13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5" name="Google Shape;5125;p603"/>
          <p:cNvSpPr/>
          <p:nvPr/>
        </p:nvSpPr>
        <p:spPr>
          <a:xfrm>
            <a:off x="2581212" y="258015"/>
            <a:ext cx="731850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2.5. Practicando el modelo de aprendizaje supervisado para la predicción numérica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7" name="Google Shape;5167;p606"/>
          <p:cNvSpPr/>
          <p:nvPr/>
        </p:nvSpPr>
        <p:spPr>
          <a:xfrm>
            <a:off x="1691483" y="1523719"/>
            <a:ext cx="87971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Ejercicio de codificación #0304</a:t>
            </a:r>
          </a:p>
        </p:txBody>
      </p:sp>
      <p:grpSp>
        <p:nvGrpSpPr>
          <p:cNvPr id="5168" name="Google Shape;5168;p606"/>
          <p:cNvGrpSpPr/>
          <p:nvPr/>
        </p:nvGrpSpPr>
        <p:grpSpPr>
          <a:xfrm>
            <a:off x="1703388" y="2060852"/>
            <a:ext cx="8797129" cy="3960439"/>
            <a:chOff x="558798" y="2060849"/>
            <a:chExt cx="8797129" cy="3960439"/>
          </a:xfrm>
        </p:grpSpPr>
        <p:sp>
          <p:nvSpPr>
            <p:cNvPr id="5169" name="Google Shape;5169;p606"/>
            <p:cNvSpPr/>
            <p:nvPr/>
          </p:nvSpPr>
          <p:spPr>
            <a:xfrm>
              <a:off x="558799" y="2060849"/>
              <a:ext cx="8785225" cy="3960439"/>
            </a:xfrm>
            <a:prstGeom prst="rect">
              <a:avLst/>
            </a:prstGeom>
            <a:solidFill>
              <a:srgbClr val="B3C6E7"/>
            </a:solidFill>
            <a:ln w="12700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70" name="Google Shape;5170;p606"/>
            <p:cNvGrpSpPr/>
            <p:nvPr/>
          </p:nvGrpSpPr>
          <p:grpSpPr>
            <a:xfrm>
              <a:off x="558798" y="3945816"/>
              <a:ext cx="8797129" cy="576572"/>
              <a:chOff x="4778069" y="4391025"/>
              <a:chExt cx="2349160" cy="431802"/>
            </a:xfrm>
          </p:grpSpPr>
          <p:sp>
            <p:nvSpPr>
              <p:cNvPr id="5171" name="Google Shape;5171;p606"/>
              <p:cNvSpPr/>
              <p:nvPr/>
            </p:nvSpPr>
            <p:spPr>
              <a:xfrm>
                <a:off x="4778069" y="4391025"/>
                <a:ext cx="2349160" cy="431802"/>
              </a:xfrm>
              <a:prstGeom prst="rect">
                <a:avLst/>
              </a:prstGeom>
              <a:solidFill>
                <a:srgbClr val="193E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2000"/>
                </a:pPr>
                <a:endParaRPr lang="es-E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2" name="Google Shape;5172;p606"/>
              <p:cNvSpPr/>
              <p:nvPr/>
            </p:nvSpPr>
            <p:spPr>
              <a:xfrm>
                <a:off x="4852511" y="4528465"/>
                <a:ext cx="2200275" cy="2304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2000"/>
                </a:pPr>
                <a:r>
                  <a:rPr lang="es-ES" sz="2000">
                    <a:solidFill>
                      <a:schemeClr val="lt1"/>
                    </a:solidFill>
                    <a:latin typeface="SamsungOne 400" pitchFamily="34" charset="0"/>
                    <a:ea typeface="SamsungOne 400" pitchFamily="34" charset="0"/>
                  </a:rPr>
                  <a:t>Siga los pasos de práctica en el archivo 'ex_0304.ipynb'.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pic>
          <p:nvPicPr>
            <p:cNvPr id="5173" name="Google Shape;5173;p606" descr="텍스트, 클립아트이(가) 표시된 사진  자동 생성된 설명"/>
            <p:cNvPicPr preferRelativeResize="0"/>
            <p:nvPr/>
          </p:nvPicPr>
          <p:blipFill rotWithShape="1">
            <a:blip r:embed="rId3">
              <a:alphaModFix/>
            </a:blip>
            <a:srcRect l="28593" t="14475" r="51947" b="14299"/>
            <a:stretch/>
          </p:blipFill>
          <p:spPr>
            <a:xfrm>
              <a:off x="4370123" y="2647560"/>
              <a:ext cx="1162577" cy="1174440"/>
            </a:xfrm>
            <a:prstGeom prst="ellipse">
              <a:avLst/>
            </a:prstGeom>
            <a:noFill/>
            <a:ln>
              <a:noFill/>
            </a:ln>
          </p:spPr>
        </p:pic>
      </p:grpSp>
      <p:sp>
        <p:nvSpPr>
          <p:cNvPr id="13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5" name="Google Shape;5125;p603"/>
          <p:cNvSpPr/>
          <p:nvPr/>
        </p:nvSpPr>
        <p:spPr>
          <a:xfrm>
            <a:off x="2581212" y="258015"/>
            <a:ext cx="731850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2.5. Practicando el modelo de aprendizaje supervisado para la predicción numérica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2" name="Google Shape;5182;p607"/>
          <p:cNvSpPr/>
          <p:nvPr/>
        </p:nvSpPr>
        <p:spPr>
          <a:xfrm>
            <a:off x="1691483" y="1523719"/>
            <a:ext cx="87971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Ejercicio de codificación #0305</a:t>
            </a:r>
          </a:p>
        </p:txBody>
      </p:sp>
      <p:grpSp>
        <p:nvGrpSpPr>
          <p:cNvPr id="5183" name="Google Shape;5183;p607"/>
          <p:cNvGrpSpPr/>
          <p:nvPr/>
        </p:nvGrpSpPr>
        <p:grpSpPr>
          <a:xfrm>
            <a:off x="1703388" y="2060852"/>
            <a:ext cx="8797129" cy="3960439"/>
            <a:chOff x="558798" y="2060849"/>
            <a:chExt cx="8797129" cy="3960439"/>
          </a:xfrm>
        </p:grpSpPr>
        <p:sp>
          <p:nvSpPr>
            <p:cNvPr id="5184" name="Google Shape;5184;p607"/>
            <p:cNvSpPr/>
            <p:nvPr/>
          </p:nvSpPr>
          <p:spPr>
            <a:xfrm>
              <a:off x="558799" y="2060849"/>
              <a:ext cx="8785225" cy="3960439"/>
            </a:xfrm>
            <a:prstGeom prst="rect">
              <a:avLst/>
            </a:prstGeom>
            <a:solidFill>
              <a:srgbClr val="B3C6E7"/>
            </a:solidFill>
            <a:ln w="12700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85" name="Google Shape;5185;p607"/>
            <p:cNvGrpSpPr/>
            <p:nvPr/>
          </p:nvGrpSpPr>
          <p:grpSpPr>
            <a:xfrm>
              <a:off x="558798" y="3945816"/>
              <a:ext cx="8797129" cy="576572"/>
              <a:chOff x="4778069" y="4391025"/>
              <a:chExt cx="2349160" cy="431802"/>
            </a:xfrm>
          </p:grpSpPr>
          <p:sp>
            <p:nvSpPr>
              <p:cNvPr id="5186" name="Google Shape;5186;p607"/>
              <p:cNvSpPr/>
              <p:nvPr/>
            </p:nvSpPr>
            <p:spPr>
              <a:xfrm>
                <a:off x="4778069" y="4391025"/>
                <a:ext cx="2349160" cy="431802"/>
              </a:xfrm>
              <a:prstGeom prst="rect">
                <a:avLst/>
              </a:prstGeom>
              <a:solidFill>
                <a:srgbClr val="193E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2000"/>
                </a:pPr>
                <a:endParaRPr lang="es-E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7" name="Google Shape;5187;p607"/>
              <p:cNvSpPr/>
              <p:nvPr/>
            </p:nvSpPr>
            <p:spPr>
              <a:xfrm>
                <a:off x="4852511" y="4528465"/>
                <a:ext cx="2200275" cy="2304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2000"/>
                </a:pPr>
                <a:r>
                  <a:rPr lang="es-ES" sz="2000">
                    <a:solidFill>
                      <a:schemeClr val="lt1"/>
                    </a:solidFill>
                    <a:latin typeface="SamsungOne 400" pitchFamily="34" charset="0"/>
                    <a:ea typeface="SamsungOne 400" pitchFamily="34" charset="0"/>
                  </a:rPr>
                  <a:t>Siga los pasos de práctica en el archivo 'ex_0305.ipynb'.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pic>
          <p:nvPicPr>
            <p:cNvPr id="5188" name="Google Shape;5188;p607" descr="텍스트, 클립아트이(가) 표시된 사진  자동 생성된 설명"/>
            <p:cNvPicPr preferRelativeResize="0"/>
            <p:nvPr/>
          </p:nvPicPr>
          <p:blipFill rotWithShape="1">
            <a:blip r:embed="rId3">
              <a:alphaModFix/>
            </a:blip>
            <a:srcRect l="28593" t="14475" r="51947" b="14299"/>
            <a:stretch/>
          </p:blipFill>
          <p:spPr>
            <a:xfrm>
              <a:off x="4370123" y="2647560"/>
              <a:ext cx="1162577" cy="1174440"/>
            </a:xfrm>
            <a:prstGeom prst="ellipse">
              <a:avLst/>
            </a:prstGeom>
            <a:noFill/>
            <a:ln>
              <a:noFill/>
            </a:ln>
          </p:spPr>
        </p:pic>
      </p:grpSp>
      <p:sp>
        <p:nvSpPr>
          <p:cNvPr id="13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5" name="Google Shape;5125;p603"/>
          <p:cNvSpPr/>
          <p:nvPr/>
        </p:nvSpPr>
        <p:spPr>
          <a:xfrm>
            <a:off x="2581212" y="258015"/>
            <a:ext cx="731850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2.5. Practicando el modelo de aprendizaje supervisado para la predicción numérica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7" name="Google Shape;5197;p608"/>
          <p:cNvSpPr/>
          <p:nvPr/>
        </p:nvSpPr>
        <p:spPr>
          <a:xfrm>
            <a:off x="1691483" y="1523719"/>
            <a:ext cx="87971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Ejercicio de codificación #0306</a:t>
            </a:r>
          </a:p>
        </p:txBody>
      </p:sp>
      <p:grpSp>
        <p:nvGrpSpPr>
          <p:cNvPr id="5198" name="Google Shape;5198;p608"/>
          <p:cNvGrpSpPr/>
          <p:nvPr/>
        </p:nvGrpSpPr>
        <p:grpSpPr>
          <a:xfrm>
            <a:off x="1703388" y="2060852"/>
            <a:ext cx="8797129" cy="3960439"/>
            <a:chOff x="558798" y="2060849"/>
            <a:chExt cx="8797129" cy="3960439"/>
          </a:xfrm>
        </p:grpSpPr>
        <p:sp>
          <p:nvSpPr>
            <p:cNvPr id="5199" name="Google Shape;5199;p608"/>
            <p:cNvSpPr/>
            <p:nvPr/>
          </p:nvSpPr>
          <p:spPr>
            <a:xfrm>
              <a:off x="558799" y="2060849"/>
              <a:ext cx="8785225" cy="3960439"/>
            </a:xfrm>
            <a:prstGeom prst="rect">
              <a:avLst/>
            </a:prstGeom>
            <a:solidFill>
              <a:srgbClr val="B3C6E7"/>
            </a:solidFill>
            <a:ln w="12700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200" name="Google Shape;5200;p608"/>
            <p:cNvGrpSpPr/>
            <p:nvPr/>
          </p:nvGrpSpPr>
          <p:grpSpPr>
            <a:xfrm>
              <a:off x="558798" y="3945816"/>
              <a:ext cx="8797129" cy="576572"/>
              <a:chOff x="4778069" y="4391025"/>
              <a:chExt cx="2349160" cy="431802"/>
            </a:xfrm>
          </p:grpSpPr>
          <p:sp>
            <p:nvSpPr>
              <p:cNvPr id="5201" name="Google Shape;5201;p608"/>
              <p:cNvSpPr/>
              <p:nvPr/>
            </p:nvSpPr>
            <p:spPr>
              <a:xfrm>
                <a:off x="4778069" y="4391025"/>
                <a:ext cx="2349160" cy="431802"/>
              </a:xfrm>
              <a:prstGeom prst="rect">
                <a:avLst/>
              </a:prstGeom>
              <a:solidFill>
                <a:srgbClr val="193E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2000"/>
                </a:pPr>
                <a:endParaRPr lang="es-E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02" name="Google Shape;5202;p608"/>
              <p:cNvSpPr/>
              <p:nvPr/>
            </p:nvSpPr>
            <p:spPr>
              <a:xfrm>
                <a:off x="4852511" y="4528465"/>
                <a:ext cx="2200275" cy="2304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>
                  <a:buSzPts val="2000"/>
                </a:pPr>
                <a:r>
                  <a:rPr lang="es-ES" sz="2000">
                    <a:solidFill>
                      <a:schemeClr val="lt1"/>
                    </a:solidFill>
                    <a:latin typeface="SamsungOne 400" pitchFamily="34" charset="0"/>
                    <a:ea typeface="SamsungOne 400" pitchFamily="34" charset="0"/>
                  </a:rPr>
                  <a:t>Siga los pasos de práctica en el archivo 'ex_0306.ipynb'.</a:t>
                </a:r>
                <a:endParaRPr lang="es-ES">
                  <a:latin typeface="SamsungOne 400" pitchFamily="34" charset="0"/>
                  <a:ea typeface="SamsungOne 400" pitchFamily="34" charset="0"/>
                </a:endParaRPr>
              </a:p>
            </p:txBody>
          </p:sp>
        </p:grpSp>
        <p:pic>
          <p:nvPicPr>
            <p:cNvPr id="5203" name="Google Shape;5203;p608" descr="텍스트, 클립아트이(가) 표시된 사진  자동 생성된 설명"/>
            <p:cNvPicPr preferRelativeResize="0"/>
            <p:nvPr/>
          </p:nvPicPr>
          <p:blipFill rotWithShape="1">
            <a:blip r:embed="rId3">
              <a:alphaModFix/>
            </a:blip>
            <a:srcRect l="28593" t="14475" r="51947" b="14299"/>
            <a:stretch/>
          </p:blipFill>
          <p:spPr>
            <a:xfrm>
              <a:off x="4370123" y="2647560"/>
              <a:ext cx="1162577" cy="1174440"/>
            </a:xfrm>
            <a:prstGeom prst="ellipse">
              <a:avLst/>
            </a:prstGeom>
            <a:noFill/>
            <a:ln>
              <a:noFill/>
            </a:ln>
          </p:spPr>
        </p:pic>
      </p:grpSp>
      <p:sp>
        <p:nvSpPr>
          <p:cNvPr id="13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5" name="Google Shape;5125;p603"/>
          <p:cNvSpPr/>
          <p:nvPr/>
        </p:nvSpPr>
        <p:spPr>
          <a:xfrm>
            <a:off x="2581212" y="258015"/>
            <a:ext cx="731850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2.5. Practicando el modelo de aprendizaje supervisado para la predicción numérica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0f9e089eba_1_17"/>
          <p:cNvSpPr txBox="1"/>
          <p:nvPr/>
        </p:nvSpPr>
        <p:spPr>
          <a:xfrm>
            <a:off x="6832069" y="1308827"/>
            <a:ext cx="4617300" cy="153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tabLst/>
              <a:defRPr/>
            </a:pPr>
            <a:r>
              <a:rPr kumimoji="0" lang="es-MX" sz="4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Capítulo 5</a:t>
            </a:r>
          </a:p>
          <a:p>
            <a:pPr lvl="0">
              <a:buSzPts val="4000"/>
            </a:pPr>
            <a:endParaRPr lang="es-MX" sz="1800" dirty="0">
              <a:solidFill>
                <a:schemeClr val="tx1"/>
              </a:solidFill>
            </a:endParaRPr>
          </a:p>
          <a:p>
            <a:pPr lvl="0">
              <a:buSzPts val="4000"/>
            </a:pPr>
            <a:r>
              <a:rPr lang="es-MX" sz="1800" dirty="0">
                <a:solidFill>
                  <a:schemeClr val="tx1"/>
                </a:solidFill>
              </a:rPr>
              <a:t>Aprendizaje automático – Aprendizaje supervisado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30f9e089eba_1_17"/>
          <p:cNvSpPr txBox="1"/>
          <p:nvPr/>
        </p:nvSpPr>
        <p:spPr>
          <a:xfrm>
            <a:off x="772998" y="3429000"/>
            <a:ext cx="4617000" cy="23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s-MX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s-MX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Pellentesque habitant morbi tristique senectus et netus et malesuada fames ac turpis egestas.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1" name="Google Shape;131;g30f9e089eba_1_17"/>
          <p:cNvCxnSpPr/>
          <p:nvPr/>
        </p:nvCxnSpPr>
        <p:spPr>
          <a:xfrm>
            <a:off x="772997" y="2903729"/>
            <a:ext cx="4617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5" name="Google Shape;135;g30f9e089eba_1_17"/>
          <p:cNvCxnSpPr/>
          <p:nvPr/>
        </p:nvCxnSpPr>
        <p:spPr>
          <a:xfrm>
            <a:off x="6947897" y="2095672"/>
            <a:ext cx="4336500" cy="0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260895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0f9e089eba_1_7"/>
          <p:cNvSpPr txBox="1">
            <a:spLocks noGrp="1"/>
          </p:cNvSpPr>
          <p:nvPr>
            <p:ph type="ctrTitle"/>
          </p:nvPr>
        </p:nvSpPr>
        <p:spPr>
          <a:xfrm>
            <a:off x="5951975" y="3036100"/>
            <a:ext cx="5510400" cy="1083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/>
              <a:t>¡GRACIAS!</a:t>
            </a:r>
            <a:endParaRPr b="1"/>
          </a:p>
        </p:txBody>
      </p:sp>
    </p:spTree>
    <p:extLst>
      <p:ext uri="{BB962C8B-B14F-4D97-AF65-F5344CB8AC3E}">
        <p14:creationId xmlns:p14="http://schemas.microsoft.com/office/powerpoint/2010/main" val="42746873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g30f9e089eba_0_4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84" y="0"/>
            <a:ext cx="1218962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30f9e089eba_0_403"/>
          <p:cNvSpPr/>
          <p:nvPr/>
        </p:nvSpPr>
        <p:spPr>
          <a:xfrm>
            <a:off x="555323" y="5677032"/>
            <a:ext cx="11081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None/>
            </a:pPr>
            <a:r>
              <a:rPr lang="es-MX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ⓒ202</a:t>
            </a:r>
            <a:r>
              <a:rPr lang="es-MX" sz="1000">
                <a:solidFill>
                  <a:srgbClr val="FFFFFF"/>
                </a:solidFill>
              </a:rPr>
              <a:t>4</a:t>
            </a:r>
            <a:r>
              <a:rPr lang="es-MX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SAMSUNG. Todos los derechos reservados.</a:t>
            </a:r>
            <a:endParaRPr sz="1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None/>
            </a:pPr>
            <a:r>
              <a:rPr lang="es-MX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 oficina de Ciudadanía Corporativa de Samsung Electronics tiene los derechos de autor de este documento.</a:t>
            </a:r>
            <a:endParaRPr sz="1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None/>
            </a:pPr>
            <a:r>
              <a:rPr lang="es-MX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Este documento es una propiedad literaria protegida por la ley de derechos de autor, por lo que está prohibida su reimpresión y reproducción sin permiso.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None/>
            </a:pPr>
            <a:r>
              <a:rPr lang="es-MX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Para utilizar este documento fuera del plan de estudios de Samsung Innovation Campus, debe recibir el consentimiento por escrito del titular de los derechos de autor.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302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p3"/>
          <p:cNvCxnSpPr/>
          <p:nvPr/>
        </p:nvCxnSpPr>
        <p:spPr>
          <a:xfrm>
            <a:off x="772997" y="2743215"/>
            <a:ext cx="434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1" name="Google Shape;141;p3"/>
          <p:cNvCxnSpPr/>
          <p:nvPr/>
        </p:nvCxnSpPr>
        <p:spPr>
          <a:xfrm>
            <a:off x="5842334" y="1760255"/>
            <a:ext cx="0" cy="4380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2" name="Google Shape;142;p3"/>
          <p:cNvSpPr txBox="1">
            <a:spLocks noGrp="1"/>
          </p:cNvSpPr>
          <p:nvPr>
            <p:ph type="title"/>
          </p:nvPr>
        </p:nvSpPr>
        <p:spPr>
          <a:xfrm>
            <a:off x="773000" y="1730800"/>
            <a:ext cx="4341000" cy="854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dirty="0"/>
              <a:t>Unidad 2</a:t>
            </a:r>
            <a:endParaRPr b="1" dirty="0"/>
          </a:p>
        </p:txBody>
      </p:sp>
      <p:sp>
        <p:nvSpPr>
          <p:cNvPr id="143" name="Google Shape;143;p3"/>
          <p:cNvSpPr txBox="1">
            <a:spLocks noGrp="1"/>
          </p:cNvSpPr>
          <p:nvPr>
            <p:ph type="body" idx="1"/>
          </p:nvPr>
        </p:nvSpPr>
        <p:spPr>
          <a:xfrm>
            <a:off x="773000" y="3022025"/>
            <a:ext cx="4611800" cy="307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>
              <a:buNone/>
            </a:pPr>
            <a:r>
              <a:rPr lang="es-ES" sz="2000" dirty="0"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Aplicación del modelo de aprendizaje supervisado para la predicción numérica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Google Shape;144;p3"/>
          <p:cNvSpPr txBox="1">
            <a:spLocks noGrp="1"/>
          </p:cNvSpPr>
          <p:nvPr>
            <p:ph type="body" idx="2"/>
          </p:nvPr>
        </p:nvSpPr>
        <p:spPr>
          <a:xfrm>
            <a:off x="6172200" y="17494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6213" indent="-163513">
              <a:buClr>
                <a:srgbClr val="3F3F3F"/>
              </a:buClr>
              <a:buSzPts val="1960"/>
            </a:pPr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2.1. Entrenamiento y prueba en el aprendizaje automático</a:t>
            </a:r>
          </a:p>
        </p:txBody>
      </p:sp>
    </p:spTree>
    <p:extLst>
      <p:ext uri="{BB962C8B-B14F-4D97-AF65-F5344CB8AC3E}">
        <p14:creationId xmlns:p14="http://schemas.microsoft.com/office/powerpoint/2010/main" val="1929717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6" name="Google Shape;4066;p541"/>
          <p:cNvSpPr/>
          <p:nvPr/>
        </p:nvSpPr>
        <p:spPr>
          <a:xfrm>
            <a:off x="4508620" y="991919"/>
            <a:ext cx="231701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 dirty="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Tipos de error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067" name="Google Shape;4067;p541"/>
          <p:cNvSpPr/>
          <p:nvPr/>
        </p:nvSpPr>
        <p:spPr>
          <a:xfrm>
            <a:off x="439547" y="1928897"/>
            <a:ext cx="5117974" cy="1581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63" indent="-182563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6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Asociado a modelos simples/rígidos/precisos.</a:t>
            </a:r>
            <a:endParaRPr lang="es-ES" sz="1800" dirty="0">
              <a:latin typeface="SamsungOne 400" pitchFamily="34" charset="0"/>
              <a:ea typeface="SamsungOne 400" pitchFamily="34" charset="0"/>
            </a:endParaRPr>
          </a:p>
          <a:p>
            <a:pPr marL="182563" indent="-182563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6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La predicción no puede dar cuenta en detalle del patrón de datos.</a:t>
            </a:r>
            <a:endParaRPr lang="es-ES" sz="1800" dirty="0">
              <a:latin typeface="SamsungOne 400" pitchFamily="34" charset="0"/>
              <a:ea typeface="SamsungOne 400" pitchFamily="34" charset="0"/>
            </a:endParaRPr>
          </a:p>
          <a:p>
            <a:pPr marL="182563" indent="-182563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6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Para reducir este tipo de error, hay que aumentar la complejidad del modelo.</a:t>
            </a:r>
            <a:endParaRPr lang="es-ES" sz="1800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068" name="Google Shape;4068;p541"/>
          <p:cNvSpPr/>
          <p:nvPr/>
        </p:nvSpPr>
        <p:spPr>
          <a:xfrm>
            <a:off x="241771" y="1537352"/>
            <a:ext cx="87636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Error de sesgo (error de </a:t>
            </a:r>
            <a:r>
              <a:rPr lang="es-ES" dirty="0" err="1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subajuste</a:t>
            </a: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)</a:t>
            </a:r>
          </a:p>
        </p:txBody>
      </p:sp>
      <p:grpSp>
        <p:nvGrpSpPr>
          <p:cNvPr id="4069" name="Google Shape;4069;p541"/>
          <p:cNvGrpSpPr/>
          <p:nvPr/>
        </p:nvGrpSpPr>
        <p:grpSpPr>
          <a:xfrm>
            <a:off x="997627" y="3757916"/>
            <a:ext cx="3458556" cy="2653098"/>
            <a:chOff x="4081046" y="3612189"/>
            <a:chExt cx="1743136" cy="2449089"/>
          </a:xfrm>
        </p:grpSpPr>
        <p:pic>
          <p:nvPicPr>
            <p:cNvPr id="4070" name="Google Shape;4070;p54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081046" y="3612189"/>
              <a:ext cx="1743136" cy="2449089"/>
            </a:xfrm>
            <a:prstGeom prst="rect">
              <a:avLst/>
            </a:prstGeom>
            <a:noFill/>
            <a:ln w="9525" cap="flat" cmpd="sng">
              <a:solidFill>
                <a:srgbClr val="00B3E3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071" name="Google Shape;4071;p541"/>
            <p:cNvSpPr txBox="1"/>
            <p:nvPr/>
          </p:nvSpPr>
          <p:spPr>
            <a:xfrm>
              <a:off x="4798754" y="3684968"/>
              <a:ext cx="709649" cy="9120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>
                <a:buSzPts val="1200"/>
              </a:pPr>
              <a:r>
                <a:rPr lang="es-ES" sz="12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Datos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  <a:p>
              <a:pPr>
                <a:spcBef>
                  <a:spcPts val="600"/>
                </a:spcBef>
                <a:buSzPts val="1200"/>
              </a:pPr>
              <a:r>
                <a:rPr lang="es-ES" sz="12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Predicción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  <a:p>
              <a:pPr>
                <a:spcBef>
                  <a:spcPts val="600"/>
                </a:spcBef>
                <a:buSzPts val="1200"/>
              </a:pPr>
              <a:r>
                <a:rPr lang="es-ES" sz="12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Objetivo</a:t>
              </a:r>
            </a:p>
          </p:txBody>
        </p:sp>
      </p:grpSp>
      <p:sp>
        <p:nvSpPr>
          <p:cNvPr id="15" name="Google Shape;4026;p539"/>
          <p:cNvSpPr/>
          <p:nvPr/>
        </p:nvSpPr>
        <p:spPr>
          <a:xfrm>
            <a:off x="3332396" y="315974"/>
            <a:ext cx="6612217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2.1. Entrenamiento y prueba en el aprendizaje automático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12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4080" name="Google Shape;4080;p542"/>
          <p:cNvSpPr/>
          <p:nvPr/>
        </p:nvSpPr>
        <p:spPr>
          <a:xfrm>
            <a:off x="5557521" y="1537352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Error de varianza (error de sobreajuste)</a:t>
            </a:r>
          </a:p>
        </p:txBody>
      </p:sp>
      <p:sp>
        <p:nvSpPr>
          <p:cNvPr id="4081" name="Google Shape;4081;p542"/>
          <p:cNvSpPr/>
          <p:nvPr/>
        </p:nvSpPr>
        <p:spPr>
          <a:xfrm>
            <a:off x="5667127" y="1888961"/>
            <a:ext cx="5821100" cy="1868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63" indent="-182563">
              <a:buClr>
                <a:srgbClr val="193EB0"/>
              </a:buClr>
              <a:buSzPts val="1300"/>
              <a:buChar char="‣"/>
            </a:pPr>
            <a:r>
              <a:rPr lang="es-ES" sz="16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Asociado a modelos excesivamente complejos y sensibles al ruido.</a:t>
            </a:r>
          </a:p>
          <a:p>
            <a:pPr marL="182563" indent="-182563">
              <a:buClr>
                <a:srgbClr val="193EB0"/>
              </a:buClr>
              <a:buSzPts val="1300"/>
              <a:buChar char="‣"/>
            </a:pPr>
            <a:r>
              <a:rPr lang="es-ES" sz="16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El rendimiento de la predicción es bueno mientras se entrena, pero empeora cuando se prueba con un conjunto de datos diferente. </a:t>
            </a:r>
          </a:p>
          <a:p>
            <a:pPr marL="182563" indent="-182563">
              <a:buClr>
                <a:srgbClr val="193EB0"/>
              </a:buClr>
              <a:buSzPts val="1300"/>
              <a:buChar char="‣"/>
            </a:pPr>
            <a:r>
              <a:rPr lang="es-ES" sz="16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Para reducir este tipo de error, aumente la cantidad de datos de entrenamiento (*) o disminuya la complejidad del modelo.</a:t>
            </a:r>
          </a:p>
        </p:txBody>
      </p:sp>
      <p:grpSp>
        <p:nvGrpSpPr>
          <p:cNvPr id="4082" name="Google Shape;4082;p542"/>
          <p:cNvGrpSpPr/>
          <p:nvPr/>
        </p:nvGrpSpPr>
        <p:grpSpPr>
          <a:xfrm>
            <a:off x="6063573" y="3926076"/>
            <a:ext cx="2931675" cy="2445696"/>
            <a:chOff x="5251103" y="3287432"/>
            <a:chExt cx="2049836" cy="2880000"/>
          </a:xfrm>
        </p:grpSpPr>
        <p:pic>
          <p:nvPicPr>
            <p:cNvPr id="4083" name="Google Shape;4083;p54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251103" y="3287432"/>
              <a:ext cx="2049836" cy="2880000"/>
            </a:xfrm>
            <a:prstGeom prst="rect">
              <a:avLst/>
            </a:prstGeom>
            <a:noFill/>
            <a:ln w="9525" cap="flat" cmpd="sng">
              <a:solidFill>
                <a:srgbClr val="00B3E3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084" name="Google Shape;4084;p542"/>
            <p:cNvSpPr txBox="1"/>
            <p:nvPr/>
          </p:nvSpPr>
          <p:spPr>
            <a:xfrm>
              <a:off x="6096254" y="3373135"/>
              <a:ext cx="835662" cy="1074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>
                <a:buSzPts val="1200"/>
              </a:pPr>
              <a:r>
                <a:rPr lang="es-ES" sz="12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Datos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  <a:p>
              <a:pPr>
                <a:spcBef>
                  <a:spcPts val="600"/>
                </a:spcBef>
                <a:buSzPts val="1200"/>
              </a:pPr>
              <a:r>
                <a:rPr lang="es-ES" sz="12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Predicción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  <a:p>
              <a:pPr>
                <a:spcBef>
                  <a:spcPts val="600"/>
                </a:spcBef>
                <a:buSzPts val="1200"/>
              </a:pPr>
              <a:r>
                <a:rPr lang="es-ES" sz="12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Objetivo</a:t>
              </a:r>
            </a:p>
          </p:txBody>
        </p:sp>
      </p:grpSp>
      <p:sp>
        <p:nvSpPr>
          <p:cNvPr id="4085" name="Google Shape;4085;p542"/>
          <p:cNvSpPr txBox="1"/>
          <p:nvPr/>
        </p:nvSpPr>
        <p:spPr>
          <a:xfrm>
            <a:off x="9119941" y="6065853"/>
            <a:ext cx="228974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200"/>
            </a:pPr>
            <a:r>
              <a:rPr lang="es-ES" sz="1200" dirty="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(*) Por el método de aumento de datos, por ejemplo.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4" name="Google Shape;4094;p543"/>
          <p:cNvSpPr/>
          <p:nvPr/>
        </p:nvSpPr>
        <p:spPr>
          <a:xfrm>
            <a:off x="483899" y="1199258"/>
            <a:ext cx="918055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chemeClr val="dk1"/>
              </a:buClr>
              <a:buSzPts val="1680"/>
              <a:buFont typeface="Arial"/>
              <a:buChar char="•"/>
            </a:pPr>
            <a:r>
              <a:rPr lang="es-ES" dirty="0">
                <a:solidFill>
                  <a:schemeClr val="dk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Error total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095" name="Google Shape;4095;p543"/>
          <p:cNvSpPr/>
          <p:nvPr/>
        </p:nvSpPr>
        <p:spPr>
          <a:xfrm>
            <a:off x="615979" y="4745796"/>
            <a:ext cx="4545301" cy="1048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63" indent="-182563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El objetivo es minimizar el </a:t>
            </a:r>
            <a:r>
              <a:rPr lang="es-ES" sz="1300" b="1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Error total 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= </a:t>
            </a:r>
            <a:r>
              <a:rPr lang="es-ES" sz="1300" b="1">
                <a:solidFill>
                  <a:schemeClr val="accent4"/>
                </a:solidFill>
                <a:latin typeface="SamsungOne 400" pitchFamily="34" charset="0"/>
                <a:ea typeface="SamsungOne 400" pitchFamily="34" charset="0"/>
              </a:rPr>
              <a:t>Error de sesgo 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+ </a:t>
            </a:r>
            <a:r>
              <a:rPr lang="es-ES" sz="1300" b="1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Error de varianza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.</a:t>
            </a:r>
            <a:endParaRPr lang="es-ES">
              <a:latin typeface="SamsungOne 400" pitchFamily="34" charset="0"/>
              <a:ea typeface="SamsungOne 400" pitchFamily="34" charset="0"/>
            </a:endParaRPr>
          </a:p>
          <a:p>
            <a:pPr marL="182563" indent="-182563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Se requiere la suficiente complejidad para "optimizar" el modelo.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pic>
        <p:nvPicPr>
          <p:cNvPr id="4096" name="Google Shape;4096;p5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5979" y="1628483"/>
            <a:ext cx="4113040" cy="28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7" name="Google Shape;4097;p543"/>
          <p:cNvSpPr txBox="1"/>
          <p:nvPr/>
        </p:nvSpPr>
        <p:spPr>
          <a:xfrm>
            <a:off x="1880411" y="4148343"/>
            <a:ext cx="1433085" cy="4308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SzPts val="1400"/>
            </a:pPr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Complejidad del modelo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098" name="Google Shape;4098;p543"/>
          <p:cNvSpPr txBox="1"/>
          <p:nvPr/>
        </p:nvSpPr>
        <p:spPr>
          <a:xfrm>
            <a:off x="1376356" y="1720200"/>
            <a:ext cx="668453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SzPts val="1200"/>
            </a:pPr>
            <a:r>
              <a:rPr lang="es-ES" sz="12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Error de sesgo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099" name="Google Shape;4099;p543"/>
          <p:cNvSpPr txBox="1"/>
          <p:nvPr/>
        </p:nvSpPr>
        <p:spPr>
          <a:xfrm>
            <a:off x="2337268" y="1714988"/>
            <a:ext cx="97622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SzPts val="1200"/>
            </a:pPr>
            <a:r>
              <a:rPr lang="es-ES" sz="12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Error de varianza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100" name="Google Shape;4100;p543"/>
          <p:cNvSpPr txBox="1"/>
          <p:nvPr/>
        </p:nvSpPr>
        <p:spPr>
          <a:xfrm>
            <a:off x="3572600" y="1714988"/>
            <a:ext cx="729367" cy="1846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SzPts val="1200"/>
            </a:pPr>
            <a:r>
              <a:rPr lang="es-ES" sz="1200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Error total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13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6" name="Google Shape;4026;p539"/>
          <p:cNvSpPr/>
          <p:nvPr/>
        </p:nvSpPr>
        <p:spPr>
          <a:xfrm>
            <a:off x="3332396" y="315974"/>
            <a:ext cx="6612217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2.1. Entrenamiento y prueba en el aprendizaje automático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109" name="Google Shape;4109;p544"/>
          <p:cNvSpPr/>
          <p:nvPr/>
        </p:nvSpPr>
        <p:spPr>
          <a:xfrm>
            <a:off x="5161964" y="1199258"/>
            <a:ext cx="90049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Minimizar errores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110" name="Google Shape;4110;p544"/>
          <p:cNvSpPr/>
          <p:nvPr/>
        </p:nvSpPr>
        <p:spPr>
          <a:xfrm>
            <a:off x="5384047" y="2030667"/>
            <a:ext cx="6326699" cy="1048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144000" bIns="72000" anchor="t" anchorCtr="0">
            <a:spAutoFit/>
          </a:bodyPr>
          <a:lstStyle/>
          <a:p>
            <a:pPr marL="182563" indent="-182563"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El rendimiento de la predicción debe ser bueno tanto en el entrenamiento como en las pruebas.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  <a:p>
            <a:pPr marL="182563" indent="-182563">
              <a:spcBef>
                <a:spcPts val="800"/>
              </a:spcBef>
              <a:buClr>
                <a:srgbClr val="193EB0"/>
              </a:buClr>
              <a:buSzPts val="1300"/>
              <a:buFont typeface="Arial"/>
              <a:buChar char="‣"/>
            </a:pPr>
            <a:r>
              <a:rPr lang="es-ES" sz="13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Dado un algoritmo de aprendizaje automático, existe el modelo con la complejidad suficiente (*).</a:t>
            </a:r>
            <a:endParaRPr lang="es-ES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111" name="Google Shape;4111;p544"/>
          <p:cNvSpPr/>
          <p:nvPr/>
        </p:nvSpPr>
        <p:spPr>
          <a:xfrm>
            <a:off x="5270768" y="1726329"/>
            <a:ext cx="87636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5888" indent="-115888">
              <a:buClr>
                <a:srgbClr val="A5A5A5"/>
              </a:buClr>
              <a:buSzPts val="1680"/>
              <a:buFont typeface="Arial"/>
              <a:buChar char="•"/>
            </a:pPr>
            <a:r>
              <a:rPr lang="es-ES">
                <a:solidFill>
                  <a:schemeClr val="dk1"/>
                </a:solidFill>
                <a:latin typeface="SamsungOne 400" pitchFamily="34" charset="0"/>
                <a:ea typeface="SamsungOne 400" pitchFamily="34" charset="0"/>
              </a:rPr>
              <a:t>Modelo de aprendizaje automático optimizado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112" name="Google Shape;4112;p544"/>
          <p:cNvGrpSpPr/>
          <p:nvPr/>
        </p:nvGrpSpPr>
        <p:grpSpPr>
          <a:xfrm>
            <a:off x="5260523" y="3241864"/>
            <a:ext cx="6315498" cy="3372675"/>
            <a:chOff x="3427222" y="3203443"/>
            <a:chExt cx="7429690" cy="3967689"/>
          </a:xfrm>
        </p:grpSpPr>
        <p:grpSp>
          <p:nvGrpSpPr>
            <p:cNvPr id="4113" name="Google Shape;4113;p544"/>
            <p:cNvGrpSpPr/>
            <p:nvPr/>
          </p:nvGrpSpPr>
          <p:grpSpPr>
            <a:xfrm>
              <a:off x="3427222" y="3203443"/>
              <a:ext cx="7429690" cy="3207331"/>
              <a:chOff x="3809810" y="2577511"/>
              <a:chExt cx="7429690" cy="3207331"/>
            </a:xfrm>
          </p:grpSpPr>
          <p:pic>
            <p:nvPicPr>
              <p:cNvPr id="4114" name="Google Shape;4114;p54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886483" y="2904842"/>
                <a:ext cx="4779073" cy="288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115" name="Google Shape;4115;p544"/>
              <p:cNvSpPr txBox="1"/>
              <p:nvPr/>
            </p:nvSpPr>
            <p:spPr>
              <a:xfrm>
                <a:off x="3809810" y="2613719"/>
                <a:ext cx="1424162" cy="3258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algn="ctr">
                  <a:buSzPts val="1200"/>
                </a:pPr>
                <a:r>
                  <a:rPr lang="es-ES" sz="1200" dirty="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⇦ Subajuste</a:t>
                </a:r>
                <a:endParaRPr lang="es-ES" dirty="0">
                  <a:latin typeface="SamsungOne 400" pitchFamily="34" charset="0"/>
                  <a:ea typeface="SamsungOne 400" pitchFamily="34" charset="0"/>
                </a:endParaRPr>
              </a:p>
            </p:txBody>
          </p:sp>
          <p:sp>
            <p:nvSpPr>
              <p:cNvPr id="4116" name="Google Shape;4116;p544"/>
              <p:cNvSpPr txBox="1"/>
              <p:nvPr/>
            </p:nvSpPr>
            <p:spPr>
              <a:xfrm>
                <a:off x="7104284" y="2613719"/>
                <a:ext cx="1318557" cy="5430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algn="ctr">
                  <a:buSzPts val="1200"/>
                </a:pPr>
                <a:r>
                  <a:rPr lang="es-ES" sz="1200" dirty="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Sobreajuste ⇨</a:t>
                </a:r>
              </a:p>
            </p:txBody>
          </p:sp>
          <p:sp>
            <p:nvSpPr>
              <p:cNvPr id="4117" name="Google Shape;4117;p544"/>
              <p:cNvSpPr txBox="1"/>
              <p:nvPr/>
            </p:nvSpPr>
            <p:spPr>
              <a:xfrm>
                <a:off x="5559178" y="2577511"/>
                <a:ext cx="1235582" cy="3982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algn="ctr">
                  <a:buSzPts val="1600"/>
                </a:pPr>
                <a:r>
                  <a:rPr lang="es-ES" sz="1600">
                    <a:solidFill>
                      <a:srgbClr val="262626"/>
                    </a:solidFill>
                    <a:latin typeface="SamsungOne 400" pitchFamily="34" charset="0"/>
                    <a:ea typeface="SamsungOne 400" pitchFamily="34" charset="0"/>
                  </a:rPr>
                  <a:t>Óptimo</a:t>
                </a:r>
              </a:p>
            </p:txBody>
          </p:sp>
          <p:sp>
            <p:nvSpPr>
              <p:cNvPr id="4118" name="Google Shape;4118;p544"/>
              <p:cNvSpPr txBox="1"/>
              <p:nvPr/>
            </p:nvSpPr>
            <p:spPr>
              <a:xfrm>
                <a:off x="8180614" y="3272610"/>
                <a:ext cx="3058886" cy="3258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>
                  <a:buSzPts val="1200"/>
                </a:pPr>
                <a:r>
                  <a:rPr lang="es-ES" sz="1200">
                    <a:solidFill>
                      <a:srgbClr val="FF0000"/>
                    </a:solidFill>
                    <a:latin typeface="SamsungOne 400" pitchFamily="34" charset="0"/>
                    <a:ea typeface="SamsungOne 400" pitchFamily="34" charset="0"/>
                  </a:rPr>
                  <a:t>Error de prueba (fuera de muestra)</a:t>
                </a:r>
              </a:p>
            </p:txBody>
          </p:sp>
          <p:sp>
            <p:nvSpPr>
              <p:cNvPr id="4119" name="Google Shape;4119;p544"/>
              <p:cNvSpPr txBox="1"/>
              <p:nvPr/>
            </p:nvSpPr>
            <p:spPr>
              <a:xfrm>
                <a:off x="8180614" y="5025854"/>
                <a:ext cx="3058886" cy="3258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>
                  <a:buSzPts val="1200"/>
                </a:pPr>
                <a:r>
                  <a:rPr lang="es-ES" sz="1200">
                    <a:solidFill>
                      <a:srgbClr val="193EB0"/>
                    </a:solidFill>
                    <a:latin typeface="SamsungOne 400" pitchFamily="34" charset="0"/>
                    <a:ea typeface="SamsungOne 400" pitchFamily="34" charset="0"/>
                  </a:rPr>
                  <a:t>Error de entrenamiento (En muestra)</a:t>
                </a:r>
              </a:p>
            </p:txBody>
          </p:sp>
        </p:grpSp>
        <p:sp>
          <p:nvSpPr>
            <p:cNvPr id="4120" name="Google Shape;4120;p544"/>
            <p:cNvSpPr txBox="1"/>
            <p:nvPr/>
          </p:nvSpPr>
          <p:spPr>
            <a:xfrm>
              <a:off x="3542557" y="6410774"/>
              <a:ext cx="2429058" cy="7603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>
                <a:buSzPts val="1200"/>
              </a:pPr>
              <a:r>
                <a:rPr lang="es-ES" sz="1200" dirty="0">
                  <a:solidFill>
                    <a:srgbClr val="193EB0"/>
                  </a:solidFill>
                  <a:latin typeface="SamsungOne 400" pitchFamily="34" charset="0"/>
                  <a:ea typeface="SamsungOne 400" pitchFamily="34" charset="0"/>
                </a:rPr>
                <a:t>(*) La complejidad suele estar controlada por el número de parámetros.</a:t>
              </a:r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84A5B54-E85E-0CD6-E9F2-4539A6A286D9}"/>
              </a:ext>
            </a:extLst>
          </p:cNvPr>
          <p:cNvCxnSpPr/>
          <p:nvPr/>
        </p:nvCxnSpPr>
        <p:spPr>
          <a:xfrm>
            <a:off x="4952258" y="960439"/>
            <a:ext cx="0" cy="57445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31" name="Google Shape;4131;p545"/>
          <p:cNvGrpSpPr/>
          <p:nvPr/>
        </p:nvGrpSpPr>
        <p:grpSpPr>
          <a:xfrm>
            <a:off x="7602523" y="2356098"/>
            <a:ext cx="1961819" cy="2756336"/>
            <a:chOff x="5251102" y="3287049"/>
            <a:chExt cx="2049836" cy="2880000"/>
          </a:xfrm>
        </p:grpSpPr>
        <p:pic>
          <p:nvPicPr>
            <p:cNvPr id="4132" name="Google Shape;4132;p54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251102" y="3287049"/>
              <a:ext cx="2049836" cy="2880000"/>
            </a:xfrm>
            <a:prstGeom prst="rect">
              <a:avLst/>
            </a:prstGeom>
            <a:noFill/>
            <a:ln w="9525" cap="flat" cmpd="sng">
              <a:solidFill>
                <a:srgbClr val="00B3E3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133" name="Google Shape;4133;p545"/>
            <p:cNvSpPr txBox="1"/>
            <p:nvPr/>
          </p:nvSpPr>
          <p:spPr>
            <a:xfrm>
              <a:off x="6073887" y="3501565"/>
              <a:ext cx="835661" cy="7540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>
                <a:buSzPts val="1200"/>
              </a:pPr>
              <a:r>
                <a:rPr lang="es-ES" sz="1200" dirty="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Datos</a:t>
              </a:r>
              <a:endParaRPr lang="es-ES" dirty="0">
                <a:latin typeface="SamsungOne 400" pitchFamily="34" charset="0"/>
                <a:ea typeface="SamsungOne 400" pitchFamily="34" charset="0"/>
              </a:endParaRPr>
            </a:p>
            <a:p>
              <a:pPr>
                <a:spcBef>
                  <a:spcPts val="900"/>
                </a:spcBef>
                <a:buSzPts val="1200"/>
              </a:pPr>
              <a:r>
                <a:rPr lang="es-ES" sz="1200" dirty="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Predicho</a:t>
              </a:r>
              <a:endParaRPr lang="es-ES" dirty="0">
                <a:latin typeface="SamsungOne 400" pitchFamily="34" charset="0"/>
                <a:ea typeface="SamsungOne 400" pitchFamily="34" charset="0"/>
              </a:endParaRPr>
            </a:p>
            <a:p>
              <a:pPr>
                <a:spcBef>
                  <a:spcPts val="900"/>
                </a:spcBef>
                <a:buSzPts val="1200"/>
              </a:pPr>
              <a:r>
                <a:rPr lang="es-ES" sz="1200" dirty="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Objetivo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p3"/>
          <p:cNvCxnSpPr/>
          <p:nvPr/>
        </p:nvCxnSpPr>
        <p:spPr>
          <a:xfrm>
            <a:off x="772997" y="2743215"/>
            <a:ext cx="434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1" name="Google Shape;141;p3"/>
          <p:cNvCxnSpPr/>
          <p:nvPr/>
        </p:nvCxnSpPr>
        <p:spPr>
          <a:xfrm>
            <a:off x="5842334" y="1760255"/>
            <a:ext cx="0" cy="4380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2" name="Google Shape;142;p3"/>
          <p:cNvSpPr txBox="1">
            <a:spLocks noGrp="1"/>
          </p:cNvSpPr>
          <p:nvPr>
            <p:ph type="title"/>
          </p:nvPr>
        </p:nvSpPr>
        <p:spPr>
          <a:xfrm>
            <a:off x="773000" y="1730800"/>
            <a:ext cx="4341000" cy="854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dirty="0"/>
              <a:t>Unidad 2</a:t>
            </a:r>
            <a:endParaRPr b="1" dirty="0"/>
          </a:p>
        </p:txBody>
      </p:sp>
      <p:sp>
        <p:nvSpPr>
          <p:cNvPr id="143" name="Google Shape;143;p3"/>
          <p:cNvSpPr txBox="1">
            <a:spLocks noGrp="1"/>
          </p:cNvSpPr>
          <p:nvPr>
            <p:ph type="body" idx="1"/>
          </p:nvPr>
        </p:nvSpPr>
        <p:spPr>
          <a:xfrm>
            <a:off x="773000" y="3022025"/>
            <a:ext cx="4611800" cy="307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>
              <a:buNone/>
            </a:pPr>
            <a:r>
              <a:rPr lang="es-ES" sz="2000" dirty="0"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Aplicación del modelo de aprendizaje supervisado para la predicción numérica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Google Shape;144;p3"/>
          <p:cNvSpPr txBox="1">
            <a:spLocks noGrp="1"/>
          </p:cNvSpPr>
          <p:nvPr>
            <p:ph type="body" idx="2"/>
          </p:nvPr>
        </p:nvSpPr>
        <p:spPr>
          <a:xfrm>
            <a:off x="6172200" y="17494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6213" indent="-163513">
              <a:buClr>
                <a:srgbClr val="3F3F3F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2.1. Entrenamiento y prueba en el aprendizaje automático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2.2. Fundamentos de la regresión lineal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2.3. Diagnóstico de regresión lineal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2.4. Otros tipos de regresión</a:t>
            </a:r>
          </a:p>
          <a:p>
            <a:pPr marL="176213" indent="-163513">
              <a:buClr>
                <a:srgbClr val="A6A6A6"/>
              </a:buClr>
              <a:buSzPts val="1960"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ea typeface="Samsung Sharp Sans" pitchFamily="2" charset="0"/>
                <a:cs typeface="Arial" panose="020B0604020202020204" pitchFamily="34" charset="0"/>
              </a:rPr>
              <a:t>2.5. Práctica del modelo de aprendizaje supervisado para la predicción numérica</a:t>
            </a:r>
            <a:r>
              <a:rPr lang="es-MX" sz="2000" dirty="0">
                <a:latin typeface="Arial" panose="020B0604020202020204" pitchFamily="34" charset="0"/>
                <a:ea typeface="SamsungOne 400" pitchFamily="34" charset="0"/>
                <a:cs typeface="Arial" panose="020B0604020202020204" pitchFamily="34" charset="0"/>
                <a:sym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9834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3" name="Google Shape;4143;p546"/>
          <p:cNvSpPr/>
          <p:nvPr/>
        </p:nvSpPr>
        <p:spPr>
          <a:xfrm>
            <a:off x="277075" y="1104260"/>
            <a:ext cx="90049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 dirty="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Tipos de aprendizaje automático</a:t>
            </a:r>
            <a:endParaRPr lang="es-ES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grpSp>
        <p:nvGrpSpPr>
          <p:cNvPr id="4144" name="Google Shape;4144;p546"/>
          <p:cNvGrpSpPr/>
          <p:nvPr/>
        </p:nvGrpSpPr>
        <p:grpSpPr>
          <a:xfrm>
            <a:off x="794555" y="1972302"/>
            <a:ext cx="7485077" cy="2412378"/>
            <a:chOff x="-199757" y="2130658"/>
            <a:chExt cx="6730854" cy="2021589"/>
          </a:xfrm>
        </p:grpSpPr>
        <p:sp>
          <p:nvSpPr>
            <p:cNvPr id="4145" name="Google Shape;4145;p546"/>
            <p:cNvSpPr/>
            <p:nvPr/>
          </p:nvSpPr>
          <p:spPr>
            <a:xfrm>
              <a:off x="-199757" y="3633254"/>
              <a:ext cx="1550859" cy="496712"/>
            </a:xfrm>
            <a:prstGeom prst="roundRect">
              <a:avLst>
                <a:gd name="adj" fmla="val 50000"/>
              </a:avLst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buSzPts val="1600"/>
              </a:pPr>
              <a:r>
                <a:rPr lang="en-US" sz="2000" dirty="0" err="1"/>
                <a:t>Aprendizaje</a:t>
              </a:r>
              <a:r>
                <a:rPr lang="en-US" sz="2000" dirty="0"/>
                <a:t> </a:t>
              </a:r>
              <a:r>
                <a:rPr lang="en-US" sz="2000" dirty="0" err="1"/>
                <a:t>supervisado</a:t>
              </a:r>
              <a:endParaRPr lang="es-ES" dirty="0">
                <a:latin typeface="SamsungOne 400" pitchFamily="34" charset="0"/>
                <a:ea typeface="SamsungOne 400" pitchFamily="34" charset="0"/>
              </a:endParaRPr>
            </a:p>
          </p:txBody>
        </p:sp>
        <p:sp>
          <p:nvSpPr>
            <p:cNvPr id="4146" name="Google Shape;4146;p546"/>
            <p:cNvSpPr/>
            <p:nvPr/>
          </p:nvSpPr>
          <p:spPr>
            <a:xfrm>
              <a:off x="3660217" y="3655536"/>
              <a:ext cx="1743442" cy="496711"/>
            </a:xfrm>
            <a:prstGeom prst="roundRect">
              <a:avLst>
                <a:gd name="adj" fmla="val 50000"/>
              </a:avLst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buSzPts val="1600"/>
              </a:pPr>
              <a:r>
                <a:rPr lang="en-US" sz="1800" dirty="0" err="1"/>
                <a:t>Aprendizaje</a:t>
              </a:r>
              <a:r>
                <a:rPr lang="en-US" sz="1800" dirty="0"/>
                <a:t> </a:t>
              </a:r>
              <a:r>
                <a:rPr lang="en-US" sz="1800" dirty="0" err="1"/>
                <a:t>por</a:t>
              </a:r>
              <a:r>
                <a:rPr lang="en-US" sz="1800" dirty="0"/>
                <a:t> </a:t>
              </a:r>
              <a:r>
                <a:rPr lang="en-US" sz="1800" dirty="0" err="1"/>
                <a:t>refuerzo</a:t>
              </a:r>
              <a:endParaRPr lang="es-ES" sz="1200" dirty="0">
                <a:latin typeface="SamsungOne 400" pitchFamily="34" charset="0"/>
                <a:ea typeface="SamsungOne 400" pitchFamily="34" charset="0"/>
              </a:endParaRPr>
            </a:p>
          </p:txBody>
        </p:sp>
        <p:grpSp>
          <p:nvGrpSpPr>
            <p:cNvPr id="4147" name="Google Shape;4147;p546"/>
            <p:cNvGrpSpPr/>
            <p:nvPr/>
          </p:nvGrpSpPr>
          <p:grpSpPr>
            <a:xfrm>
              <a:off x="575672" y="2130658"/>
              <a:ext cx="5955425" cy="1524879"/>
              <a:chOff x="575672" y="2130658"/>
              <a:chExt cx="5955425" cy="1524879"/>
            </a:xfrm>
          </p:grpSpPr>
          <p:sp>
            <p:nvSpPr>
              <p:cNvPr id="4148" name="Google Shape;4148;p546"/>
              <p:cNvSpPr txBox="1"/>
              <p:nvPr/>
            </p:nvSpPr>
            <p:spPr>
              <a:xfrm>
                <a:off x="3426154" y="2130658"/>
                <a:ext cx="3104943" cy="358800"/>
              </a:xfrm>
              <a:prstGeom prst="rect">
                <a:avLst/>
              </a:prstGeom>
              <a:solidFill>
                <a:srgbClr val="1429A0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buSzPts val="1800"/>
                </a:pPr>
                <a:r>
                  <a:rPr lang="es-ES" sz="2400" dirty="0">
                    <a:solidFill>
                      <a:schemeClr val="lt1"/>
                    </a:solidFill>
                    <a:latin typeface="SamsungOne 400" pitchFamily="34" charset="0"/>
                    <a:ea typeface="SamsungOne 400" pitchFamily="34" charset="0"/>
                  </a:rPr>
                  <a:t>Aprendizaje Automático</a:t>
                </a:r>
                <a:endParaRPr lang="es-ES" sz="1800" dirty="0">
                  <a:latin typeface="SamsungOne 400" pitchFamily="34" charset="0"/>
                  <a:ea typeface="SamsungOne 400" pitchFamily="34" charset="0"/>
                </a:endParaRPr>
              </a:p>
            </p:txBody>
          </p:sp>
          <p:cxnSp>
            <p:nvCxnSpPr>
              <p:cNvPr id="4149" name="Google Shape;4149;p546"/>
              <p:cNvCxnSpPr>
                <a:cxnSpLocks/>
                <a:stCxn id="4148" idx="2"/>
                <a:endCxn id="4145" idx="0"/>
              </p:cNvCxnSpPr>
              <p:nvPr/>
            </p:nvCxnSpPr>
            <p:spPr>
              <a:xfrm rot="5400000">
                <a:off x="2205251" y="859879"/>
                <a:ext cx="1143796" cy="4402953"/>
              </a:xfrm>
              <a:prstGeom prst="bentConnector3">
                <a:avLst>
                  <a:gd name="adj1" fmla="val 50000"/>
                </a:avLst>
              </a:prstGeom>
              <a:noFill/>
              <a:ln w="9525" cap="flat" cmpd="sng">
                <a:solidFill>
                  <a:srgbClr val="A5A5A5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4150" name="Google Shape;4150;p546"/>
              <p:cNvCxnSpPr>
                <a:cxnSpLocks/>
                <a:stCxn id="4148" idx="2"/>
                <a:endCxn id="4146" idx="0"/>
              </p:cNvCxnSpPr>
              <p:nvPr/>
            </p:nvCxnSpPr>
            <p:spPr>
              <a:xfrm rot="5400000">
                <a:off x="4172243" y="2849154"/>
                <a:ext cx="1166078" cy="446687"/>
              </a:xfrm>
              <a:prstGeom prst="bentConnector3">
                <a:avLst>
                  <a:gd name="adj1" fmla="val 50000"/>
                </a:avLst>
              </a:prstGeom>
              <a:noFill/>
              <a:ln w="9525" cap="flat" cmpd="sng">
                <a:solidFill>
                  <a:srgbClr val="A5A5A5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</p:grpSp>
      </p:grpSp>
      <p:sp>
        <p:nvSpPr>
          <p:cNvPr id="17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18" name="Google Shape;4026;p539"/>
          <p:cNvSpPr/>
          <p:nvPr/>
        </p:nvSpPr>
        <p:spPr>
          <a:xfrm>
            <a:off x="3332396" y="315974"/>
            <a:ext cx="6612217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2.1. Entrenamiento y prueba en el aprendizaje automático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13" name="Google Shape;4145;p546">
            <a:extLst>
              <a:ext uri="{FF2B5EF4-FFF2-40B4-BE49-F238E27FC236}">
                <a16:creationId xmlns:a16="http://schemas.microsoft.com/office/drawing/2014/main" id="{10223D6A-1600-682E-7187-E422D8B11DC7}"/>
              </a:ext>
            </a:extLst>
          </p:cNvPr>
          <p:cNvSpPr/>
          <p:nvPr/>
        </p:nvSpPr>
        <p:spPr>
          <a:xfrm>
            <a:off x="2741406" y="3784010"/>
            <a:ext cx="2123440" cy="592730"/>
          </a:xfrm>
          <a:prstGeom prst="roundRect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buSzPts val="1600"/>
            </a:pPr>
            <a:r>
              <a:rPr lang="en-US" sz="2000" dirty="0" err="1"/>
              <a:t>Aprendizaje</a:t>
            </a:r>
            <a:r>
              <a:rPr lang="en-US" sz="2000" dirty="0"/>
              <a:t> NO </a:t>
            </a:r>
            <a:r>
              <a:rPr lang="en-US" sz="2000" dirty="0" err="1"/>
              <a:t>supervisado</a:t>
            </a:r>
            <a:endParaRPr lang="es-ES" sz="2000" dirty="0"/>
          </a:p>
        </p:txBody>
      </p:sp>
      <p:sp>
        <p:nvSpPr>
          <p:cNvPr id="34" name="Google Shape;4146;p546">
            <a:extLst>
              <a:ext uri="{FF2B5EF4-FFF2-40B4-BE49-F238E27FC236}">
                <a16:creationId xmlns:a16="http://schemas.microsoft.com/office/drawing/2014/main" id="{8F65D50C-D54F-0453-C7BB-A81521051A30}"/>
              </a:ext>
            </a:extLst>
          </p:cNvPr>
          <p:cNvSpPr/>
          <p:nvPr/>
        </p:nvSpPr>
        <p:spPr>
          <a:xfrm>
            <a:off x="7095704" y="3759230"/>
            <a:ext cx="1938803" cy="592729"/>
          </a:xfrm>
          <a:prstGeom prst="roundRect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800" dirty="0" err="1"/>
              <a:t>Aprendizaje</a:t>
            </a:r>
            <a:r>
              <a:rPr lang="en-US" sz="1800" dirty="0"/>
              <a:t> </a:t>
            </a:r>
            <a:r>
              <a:rPr lang="en-US" sz="1800" dirty="0" err="1"/>
              <a:t>semisupervisado</a:t>
            </a:r>
            <a:endParaRPr lang="en-US" sz="1800" dirty="0"/>
          </a:p>
        </p:txBody>
      </p:sp>
      <p:sp>
        <p:nvSpPr>
          <p:cNvPr id="35" name="Google Shape;4146;p546">
            <a:extLst>
              <a:ext uri="{FF2B5EF4-FFF2-40B4-BE49-F238E27FC236}">
                <a16:creationId xmlns:a16="http://schemas.microsoft.com/office/drawing/2014/main" id="{3B9D09ED-54A9-D16C-6A9A-2ECD14B2367C}"/>
              </a:ext>
            </a:extLst>
          </p:cNvPr>
          <p:cNvSpPr/>
          <p:nvPr/>
        </p:nvSpPr>
        <p:spPr>
          <a:xfrm>
            <a:off x="9121061" y="3767803"/>
            <a:ext cx="2156539" cy="592729"/>
          </a:xfrm>
          <a:prstGeom prst="roundRect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800" dirty="0" err="1"/>
              <a:t>Aprendizaje</a:t>
            </a:r>
            <a:r>
              <a:rPr lang="en-US" sz="1800" dirty="0"/>
              <a:t> auto-</a:t>
            </a:r>
            <a:r>
              <a:rPr lang="en-US" sz="1800" dirty="0" err="1"/>
              <a:t>supervisado</a:t>
            </a:r>
            <a:endParaRPr lang="en-US" sz="1800" dirty="0"/>
          </a:p>
        </p:txBody>
      </p:sp>
      <p:sp>
        <p:nvSpPr>
          <p:cNvPr id="36" name="Google Shape;4146;p546">
            <a:extLst>
              <a:ext uri="{FF2B5EF4-FFF2-40B4-BE49-F238E27FC236}">
                <a16:creationId xmlns:a16="http://schemas.microsoft.com/office/drawing/2014/main" id="{009AAC27-C6E3-D407-02B8-45EA7F5A1905}"/>
              </a:ext>
            </a:extLst>
          </p:cNvPr>
          <p:cNvSpPr/>
          <p:nvPr/>
        </p:nvSpPr>
        <p:spPr>
          <a:xfrm>
            <a:off x="4182017" y="4864720"/>
            <a:ext cx="1617549" cy="592729"/>
          </a:xfrm>
          <a:prstGeom prst="roundRect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800" dirty="0" err="1"/>
              <a:t>Aprendizaje</a:t>
            </a:r>
            <a:r>
              <a:rPr lang="en-US" sz="1800" dirty="0"/>
              <a:t> </a:t>
            </a:r>
            <a:r>
              <a:rPr lang="en-US" sz="1800" dirty="0" err="1"/>
              <a:t>multitarea</a:t>
            </a:r>
            <a:endParaRPr lang="en-US" sz="1800" dirty="0"/>
          </a:p>
        </p:txBody>
      </p:sp>
      <p:sp>
        <p:nvSpPr>
          <p:cNvPr id="37" name="Google Shape;4146;p546">
            <a:extLst>
              <a:ext uri="{FF2B5EF4-FFF2-40B4-BE49-F238E27FC236}">
                <a16:creationId xmlns:a16="http://schemas.microsoft.com/office/drawing/2014/main" id="{F2111ED1-D68F-9DAE-A05F-071CAF7D36E0}"/>
              </a:ext>
            </a:extLst>
          </p:cNvPr>
          <p:cNvSpPr/>
          <p:nvPr/>
        </p:nvSpPr>
        <p:spPr>
          <a:xfrm>
            <a:off x="5970693" y="4864720"/>
            <a:ext cx="2156539" cy="592729"/>
          </a:xfrm>
          <a:prstGeom prst="roundRect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800" dirty="0" err="1"/>
              <a:t>Metaaprendizaje</a:t>
            </a:r>
            <a:endParaRPr lang="en-US" sz="1800" dirty="0"/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4FD28DF2-6FB3-7CDC-7F8E-591E5566B3C1}"/>
              </a:ext>
            </a:extLst>
          </p:cNvPr>
          <p:cNvCxnSpPr>
            <a:stCxn id="4148" idx="2"/>
            <a:endCxn id="34" idx="0"/>
          </p:cNvCxnSpPr>
          <p:nvPr/>
        </p:nvCxnSpPr>
        <p:spPr>
          <a:xfrm rot="16200000" flipH="1">
            <a:off x="6629768" y="2323891"/>
            <a:ext cx="1358769" cy="151190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5F11A3A9-FF2A-D494-77D9-FCFE789E7DF1}"/>
              </a:ext>
            </a:extLst>
          </p:cNvPr>
          <p:cNvCxnSpPr>
            <a:stCxn id="4148" idx="2"/>
            <a:endCxn id="35" idx="0"/>
          </p:cNvCxnSpPr>
          <p:nvPr/>
        </p:nvCxnSpPr>
        <p:spPr>
          <a:xfrm rot="16200000" flipH="1">
            <a:off x="7692594" y="1261066"/>
            <a:ext cx="1367342" cy="364613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A03A2146-D979-86B9-E787-A36F50C0DCCB}"/>
              </a:ext>
            </a:extLst>
          </p:cNvPr>
          <p:cNvCxnSpPr>
            <a:stCxn id="4148" idx="2"/>
            <a:endCxn id="13" idx="0"/>
          </p:cNvCxnSpPr>
          <p:nvPr/>
        </p:nvCxnSpPr>
        <p:spPr>
          <a:xfrm rot="5400000">
            <a:off x="4486389" y="1717199"/>
            <a:ext cx="1383549" cy="275007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8A855814-29E9-26DE-381C-DA428BCB8D49}"/>
              </a:ext>
            </a:extLst>
          </p:cNvPr>
          <p:cNvCxnSpPr>
            <a:stCxn id="4148" idx="2"/>
            <a:endCxn id="36" idx="0"/>
          </p:cNvCxnSpPr>
          <p:nvPr/>
        </p:nvCxnSpPr>
        <p:spPr>
          <a:xfrm rot="5400000">
            <a:off x="4539867" y="2851387"/>
            <a:ext cx="2464259" cy="1562407"/>
          </a:xfrm>
          <a:prstGeom prst="bentConnector3">
            <a:avLst>
              <a:gd name="adj1" fmla="val 2773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38A59743-9BEE-D757-1368-A2201E39A102}"/>
              </a:ext>
            </a:extLst>
          </p:cNvPr>
          <p:cNvCxnSpPr>
            <a:stCxn id="4148" idx="2"/>
            <a:endCxn id="37" idx="0"/>
          </p:cNvCxnSpPr>
          <p:nvPr/>
        </p:nvCxnSpPr>
        <p:spPr>
          <a:xfrm rot="16200000" flipH="1">
            <a:off x="5568952" y="3384708"/>
            <a:ext cx="2464259" cy="495764"/>
          </a:xfrm>
          <a:prstGeom prst="bentConnector3">
            <a:avLst>
              <a:gd name="adj1" fmla="val 2773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0" name="Google Shape;4170;p548"/>
          <p:cNvSpPr/>
          <p:nvPr/>
        </p:nvSpPr>
        <p:spPr>
          <a:xfrm>
            <a:off x="1594586" y="1375101"/>
            <a:ext cx="90049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400"/>
            </a:pPr>
            <a:r>
              <a:rPr lang="es-ES" sz="2400">
                <a:solidFill>
                  <a:srgbClr val="0C0C0C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Conceptos básicos de regresión lineal</a:t>
            </a:r>
            <a:endParaRPr lang="es-ES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171" name="Google Shape;4171;p548"/>
          <p:cNvSpPr/>
          <p:nvPr/>
        </p:nvSpPr>
        <p:spPr>
          <a:xfrm>
            <a:off x="6553565" y="3867543"/>
            <a:ext cx="3528391" cy="20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algn="ctr">
              <a:buSzPts val="1300"/>
            </a:pP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Y =</a:t>
            </a:r>
            <a:r>
              <a:rPr lang="es-ES" sz="130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rojo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,</a:t>
            </a:r>
            <a:r>
              <a:rPr lang="es-ES" sz="1300">
                <a:solidFill>
                  <a:srgbClr val="FF0000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s-ES" sz="1300">
                <a:solidFill>
                  <a:srgbClr val="00B050"/>
                </a:solidFill>
                <a:latin typeface="SamsungOne 400" pitchFamily="34" charset="0"/>
                <a:ea typeface="SamsungOne 400" pitchFamily="34" charset="0"/>
              </a:rPr>
              <a:t>verde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,</a:t>
            </a:r>
            <a:r>
              <a:rPr lang="es-ES" sz="1300">
                <a:solidFill>
                  <a:srgbClr val="193EB0"/>
                </a:solidFill>
                <a:latin typeface="SamsungOne 400" pitchFamily="34" charset="0"/>
                <a:ea typeface="SamsungOne 400" pitchFamily="34" charset="0"/>
              </a:rPr>
              <a:t>azul</a:t>
            </a:r>
            <a:r>
              <a:rPr lang="es-ES" sz="130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, …..</a:t>
            </a:r>
            <a:endParaRPr lang="es-ES">
              <a:latin typeface="SamsungOne 400" pitchFamily="34" charset="0"/>
              <a:ea typeface="SamsungOne 400" pitchFamily="34" charset="0"/>
            </a:endParaRPr>
          </a:p>
        </p:txBody>
      </p:sp>
      <p:grpSp>
        <p:nvGrpSpPr>
          <p:cNvPr id="4172" name="Google Shape;4172;p548"/>
          <p:cNvGrpSpPr/>
          <p:nvPr/>
        </p:nvGrpSpPr>
        <p:grpSpPr>
          <a:xfrm>
            <a:off x="2398413" y="1906985"/>
            <a:ext cx="6945001" cy="3816350"/>
            <a:chOff x="1253824" y="1906985"/>
            <a:chExt cx="6945001" cy="3816350"/>
          </a:xfrm>
        </p:grpSpPr>
        <p:sp>
          <p:nvSpPr>
            <p:cNvPr id="4173" name="Google Shape;4173;p548"/>
            <p:cNvSpPr txBox="1"/>
            <p:nvPr/>
          </p:nvSpPr>
          <p:spPr>
            <a:xfrm>
              <a:off x="3691273" y="1906985"/>
              <a:ext cx="2509024" cy="358775"/>
            </a:xfrm>
            <a:prstGeom prst="rect">
              <a:avLst/>
            </a:prstGeom>
            <a:solidFill>
              <a:srgbClr val="1429A0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buSzPts val="1800"/>
              </a:pPr>
              <a:r>
                <a:rPr lang="es-ES" sz="1800">
                  <a:solidFill>
                    <a:schemeClr val="lt1"/>
                  </a:solidFill>
                  <a:latin typeface="SamsungOne 400" pitchFamily="34" charset="0"/>
                  <a:ea typeface="SamsungOne 400" pitchFamily="34" charset="0"/>
                </a:rPr>
                <a:t>Aprendizaje supervisado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</p:txBody>
        </p:sp>
        <p:sp>
          <p:nvSpPr>
            <p:cNvPr id="4174" name="Google Shape;4174;p548"/>
            <p:cNvSpPr/>
            <p:nvPr/>
          </p:nvSpPr>
          <p:spPr>
            <a:xfrm>
              <a:off x="1692743" y="3304634"/>
              <a:ext cx="2178307" cy="333218"/>
            </a:xfrm>
            <a:prstGeom prst="roundRect">
              <a:avLst>
                <a:gd name="adj" fmla="val 50000"/>
              </a:avLst>
            </a:prstGeom>
            <a:solidFill>
              <a:srgbClr val="1429A0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buSzPts val="1300"/>
              </a:pPr>
              <a:r>
                <a:rPr lang="es-ES" sz="1300">
                  <a:solidFill>
                    <a:schemeClr val="lt1"/>
                  </a:solidFill>
                  <a:latin typeface="SamsungOne 400" pitchFamily="34" charset="0"/>
                  <a:ea typeface="SamsungOne 400" pitchFamily="34" charset="0"/>
                </a:rPr>
                <a:t>Numérico 𝑌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</p:txBody>
        </p:sp>
        <p:sp>
          <p:nvSpPr>
            <p:cNvPr id="4175" name="Google Shape;4175;p548"/>
            <p:cNvSpPr/>
            <p:nvPr/>
          </p:nvSpPr>
          <p:spPr>
            <a:xfrm>
              <a:off x="6020518" y="3304633"/>
              <a:ext cx="2178307" cy="333218"/>
            </a:xfrm>
            <a:prstGeom prst="roundRect">
              <a:avLst>
                <a:gd name="adj" fmla="val 50000"/>
              </a:avLst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buSzPts val="1300"/>
              </a:pPr>
              <a:r>
                <a:rPr lang="es-ES" sz="13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Categórico 𝑌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</p:txBody>
        </p:sp>
        <p:cxnSp>
          <p:nvCxnSpPr>
            <p:cNvPr id="4176" name="Google Shape;4176;p548"/>
            <p:cNvCxnSpPr>
              <a:stCxn id="4173" idx="2"/>
              <a:endCxn id="4174" idx="0"/>
            </p:cNvCxnSpPr>
            <p:nvPr/>
          </p:nvCxnSpPr>
          <p:spPr>
            <a:xfrm rot="5400000">
              <a:off x="3344385" y="1703260"/>
              <a:ext cx="1038900" cy="2163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cxnSp>
          <p:nvCxnSpPr>
            <p:cNvPr id="4177" name="Google Shape;4177;p548"/>
            <p:cNvCxnSpPr>
              <a:stCxn id="4173" idx="2"/>
              <a:endCxn id="4175" idx="0"/>
            </p:cNvCxnSpPr>
            <p:nvPr/>
          </p:nvCxnSpPr>
          <p:spPr>
            <a:xfrm rot="-5400000" flipH="1">
              <a:off x="5508285" y="1703260"/>
              <a:ext cx="1038900" cy="2163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sp>
          <p:nvSpPr>
            <p:cNvPr id="4178" name="Google Shape;4178;p548"/>
            <p:cNvSpPr/>
            <p:nvPr/>
          </p:nvSpPr>
          <p:spPr>
            <a:xfrm>
              <a:off x="1464652" y="3114072"/>
              <a:ext cx="2644388" cy="2609263"/>
            </a:xfrm>
            <a:prstGeom prst="roundRect">
              <a:avLst>
                <a:gd name="adj" fmla="val 5278"/>
              </a:avLst>
            </a:prstGeom>
            <a:noFill/>
            <a:ln w="12700" cap="flat" cmpd="sng">
              <a:solidFill>
                <a:srgbClr val="1D48D1"/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SzPts val="1800"/>
              </a:pPr>
              <a:endParaRPr lang="es-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9" name="Google Shape;4179;p548"/>
            <p:cNvSpPr/>
            <p:nvPr/>
          </p:nvSpPr>
          <p:spPr>
            <a:xfrm>
              <a:off x="1253824" y="3867540"/>
              <a:ext cx="3160553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algn="ctr">
                <a:buSzPts val="1300"/>
              </a:pPr>
              <a:r>
                <a:rPr lang="es-ES" sz="1300">
                  <a:solidFill>
                    <a:srgbClr val="262626"/>
                  </a:solidFill>
                  <a:latin typeface="SamsungOne 400" pitchFamily="34" charset="0"/>
                  <a:ea typeface="SamsungOne 400" pitchFamily="34" charset="0"/>
                </a:rPr>
                <a:t>Y = 13,45, 73, 9,5, …..</a:t>
              </a:r>
              <a:endParaRPr lang="es-ES">
                <a:latin typeface="SamsungOne 400" pitchFamily="34" charset="0"/>
                <a:ea typeface="SamsungOne 400" pitchFamily="34" charset="0"/>
              </a:endParaRPr>
            </a:p>
          </p:txBody>
        </p:sp>
        <p:grpSp>
          <p:nvGrpSpPr>
            <p:cNvPr id="4180" name="Google Shape;4180;p548"/>
            <p:cNvGrpSpPr/>
            <p:nvPr/>
          </p:nvGrpSpPr>
          <p:grpSpPr>
            <a:xfrm>
              <a:off x="2081807" y="4186536"/>
              <a:ext cx="1294994" cy="1296347"/>
              <a:chOff x="2081807" y="4521101"/>
              <a:chExt cx="1294994" cy="1296347"/>
            </a:xfrm>
          </p:grpSpPr>
          <p:grpSp>
            <p:nvGrpSpPr>
              <p:cNvPr id="4181" name="Google Shape;4181;p548"/>
              <p:cNvGrpSpPr/>
              <p:nvPr/>
            </p:nvGrpSpPr>
            <p:grpSpPr>
              <a:xfrm>
                <a:off x="2081807" y="4521101"/>
                <a:ext cx="1294994" cy="1296347"/>
                <a:chOff x="2711624" y="4864968"/>
                <a:chExt cx="1011248" cy="1012304"/>
              </a:xfrm>
            </p:grpSpPr>
            <p:cxnSp>
              <p:nvCxnSpPr>
                <p:cNvPr id="4182" name="Google Shape;4182;p548"/>
                <p:cNvCxnSpPr/>
                <p:nvPr/>
              </p:nvCxnSpPr>
              <p:spPr>
                <a:xfrm>
                  <a:off x="2711624" y="5877272"/>
                  <a:ext cx="1011248" cy="0"/>
                </a:xfrm>
                <a:prstGeom prst="straightConnector1">
                  <a:avLst/>
                </a:prstGeom>
                <a:noFill/>
                <a:ln w="12700" cap="flat" cmpd="sng">
                  <a:solidFill>
                    <a:srgbClr val="A5A5A5"/>
                  </a:solidFill>
                  <a:prstDash val="solid"/>
                  <a:miter lim="800000"/>
                  <a:headEnd type="none" w="sm" len="sm"/>
                  <a:tailEnd type="triangle" w="med" len="med"/>
                </a:ln>
              </p:spPr>
            </p:cxnSp>
            <p:cxnSp>
              <p:nvCxnSpPr>
                <p:cNvPr id="4183" name="Google Shape;4183;p548"/>
                <p:cNvCxnSpPr/>
                <p:nvPr/>
              </p:nvCxnSpPr>
              <p:spPr>
                <a:xfrm rot="10800000">
                  <a:off x="2711624" y="4864968"/>
                  <a:ext cx="0" cy="1012304"/>
                </a:xfrm>
                <a:prstGeom prst="straightConnector1">
                  <a:avLst/>
                </a:prstGeom>
                <a:noFill/>
                <a:ln w="12700" cap="flat" cmpd="sng">
                  <a:solidFill>
                    <a:srgbClr val="A5A5A5"/>
                  </a:solidFill>
                  <a:prstDash val="solid"/>
                  <a:miter lim="800000"/>
                  <a:headEnd type="none" w="sm" len="sm"/>
                  <a:tailEnd type="triangle" w="med" len="med"/>
                </a:ln>
              </p:spPr>
            </p:cxnSp>
          </p:grpSp>
          <p:cxnSp>
            <p:nvCxnSpPr>
              <p:cNvPr id="4184" name="Google Shape;4184;p548"/>
              <p:cNvCxnSpPr/>
              <p:nvPr/>
            </p:nvCxnSpPr>
            <p:spPr>
              <a:xfrm rot="10800000" flipH="1">
                <a:off x="2177410" y="4889567"/>
                <a:ext cx="1131012" cy="828685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B050">
                    <a:alpha val="49411"/>
                  </a:srgb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4185" name="Google Shape;4185;p548"/>
              <p:cNvSpPr/>
              <p:nvPr/>
            </p:nvSpPr>
            <p:spPr>
              <a:xfrm>
                <a:off x="2338133" y="5376574"/>
                <a:ext cx="108000" cy="108000"/>
              </a:xfrm>
              <a:prstGeom prst="ellipse">
                <a:avLst/>
              </a:prstGeom>
              <a:solidFill>
                <a:srgbClr val="00B050">
                  <a:alpha val="49411"/>
                </a:srgbClr>
              </a:solidFill>
              <a:ln w="12700" cap="flat" cmpd="sng">
                <a:solidFill>
                  <a:srgbClr val="00B05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6" name="Google Shape;4186;p548"/>
              <p:cNvSpPr/>
              <p:nvPr/>
            </p:nvSpPr>
            <p:spPr>
              <a:xfrm>
                <a:off x="2683250" y="5327533"/>
                <a:ext cx="108000" cy="108000"/>
              </a:xfrm>
              <a:prstGeom prst="ellipse">
                <a:avLst/>
              </a:prstGeom>
              <a:solidFill>
                <a:srgbClr val="00B050">
                  <a:alpha val="49411"/>
                </a:srgbClr>
              </a:solidFill>
              <a:ln w="12700" cap="flat" cmpd="sng">
                <a:solidFill>
                  <a:srgbClr val="00B05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7" name="Google Shape;4187;p548"/>
              <p:cNvSpPr/>
              <p:nvPr/>
            </p:nvSpPr>
            <p:spPr>
              <a:xfrm>
                <a:off x="2845461" y="5122781"/>
                <a:ext cx="108000" cy="108000"/>
              </a:xfrm>
              <a:prstGeom prst="ellipse">
                <a:avLst/>
              </a:prstGeom>
              <a:solidFill>
                <a:srgbClr val="00B050">
                  <a:alpha val="49411"/>
                </a:srgbClr>
              </a:solidFill>
              <a:ln w="12700" cap="flat" cmpd="sng">
                <a:solidFill>
                  <a:srgbClr val="00B05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8" name="Google Shape;4188;p548"/>
              <p:cNvSpPr/>
              <p:nvPr/>
            </p:nvSpPr>
            <p:spPr>
              <a:xfrm>
                <a:off x="3043430" y="4931295"/>
                <a:ext cx="108000" cy="108000"/>
              </a:xfrm>
              <a:prstGeom prst="ellipse">
                <a:avLst/>
              </a:prstGeom>
              <a:solidFill>
                <a:srgbClr val="00B050">
                  <a:alpha val="49411"/>
                </a:srgbClr>
              </a:solidFill>
              <a:ln w="12700" cap="flat" cmpd="sng">
                <a:solidFill>
                  <a:srgbClr val="00B05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9" name="Google Shape;4189;p548"/>
              <p:cNvSpPr/>
              <p:nvPr/>
            </p:nvSpPr>
            <p:spPr>
              <a:xfrm>
                <a:off x="3249505" y="4951356"/>
                <a:ext cx="108000" cy="108000"/>
              </a:xfrm>
              <a:prstGeom prst="ellipse">
                <a:avLst/>
              </a:prstGeom>
              <a:solidFill>
                <a:srgbClr val="00B050">
                  <a:alpha val="49411"/>
                </a:srgbClr>
              </a:solidFill>
              <a:ln w="12700" cap="flat" cmpd="sng">
                <a:solidFill>
                  <a:srgbClr val="00B05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SzPts val="1800"/>
                </a:pPr>
                <a:endParaRPr lang="es-E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90" name="Google Shape;4190;p548"/>
            <p:cNvGrpSpPr/>
            <p:nvPr/>
          </p:nvGrpSpPr>
          <p:grpSpPr>
            <a:xfrm>
              <a:off x="6475663" y="4186880"/>
              <a:ext cx="1296000" cy="1296000"/>
              <a:chOff x="6475663" y="4521445"/>
              <a:chExt cx="1296000" cy="1296000"/>
            </a:xfrm>
          </p:grpSpPr>
          <p:grpSp>
            <p:nvGrpSpPr>
              <p:cNvPr id="4191" name="Google Shape;4191;p548"/>
              <p:cNvGrpSpPr/>
              <p:nvPr/>
            </p:nvGrpSpPr>
            <p:grpSpPr>
              <a:xfrm>
                <a:off x="6475663" y="4521445"/>
                <a:ext cx="1296000" cy="1296000"/>
                <a:chOff x="2711624" y="4907358"/>
                <a:chExt cx="969915" cy="969914"/>
              </a:xfrm>
            </p:grpSpPr>
            <p:cxnSp>
              <p:nvCxnSpPr>
                <p:cNvPr id="4192" name="Google Shape;4192;p548"/>
                <p:cNvCxnSpPr/>
                <p:nvPr/>
              </p:nvCxnSpPr>
              <p:spPr>
                <a:xfrm>
                  <a:off x="2711624" y="5877272"/>
                  <a:ext cx="969915" cy="0"/>
                </a:xfrm>
                <a:prstGeom prst="straightConnector1">
                  <a:avLst/>
                </a:prstGeom>
                <a:noFill/>
                <a:ln w="12700" cap="flat" cmpd="sng">
                  <a:solidFill>
                    <a:srgbClr val="A5A5A5"/>
                  </a:solidFill>
                  <a:prstDash val="solid"/>
                  <a:miter lim="800000"/>
                  <a:headEnd type="none" w="sm" len="sm"/>
                  <a:tailEnd type="triangle" w="med" len="med"/>
                </a:ln>
              </p:spPr>
            </p:cxnSp>
            <p:cxnSp>
              <p:nvCxnSpPr>
                <p:cNvPr id="4193" name="Google Shape;4193;p548"/>
                <p:cNvCxnSpPr/>
                <p:nvPr/>
              </p:nvCxnSpPr>
              <p:spPr>
                <a:xfrm rot="10800000">
                  <a:off x="2711624" y="4907358"/>
                  <a:ext cx="0" cy="969914"/>
                </a:xfrm>
                <a:prstGeom prst="straightConnector1">
                  <a:avLst/>
                </a:prstGeom>
                <a:noFill/>
                <a:ln w="12700" cap="flat" cmpd="sng">
                  <a:solidFill>
                    <a:srgbClr val="A5A5A5"/>
                  </a:solidFill>
                  <a:prstDash val="solid"/>
                  <a:miter lim="800000"/>
                  <a:headEnd type="none" w="sm" len="sm"/>
                  <a:tailEnd type="triangle" w="med" len="med"/>
                </a:ln>
              </p:spPr>
            </p:cxnSp>
          </p:grpSp>
          <p:grpSp>
            <p:nvGrpSpPr>
              <p:cNvPr id="4194" name="Google Shape;4194;p548"/>
              <p:cNvGrpSpPr/>
              <p:nvPr/>
            </p:nvGrpSpPr>
            <p:grpSpPr>
              <a:xfrm>
                <a:off x="6586631" y="4759011"/>
                <a:ext cx="1129303" cy="974357"/>
                <a:chOff x="17076832" y="4653561"/>
                <a:chExt cx="1060244" cy="914773"/>
              </a:xfrm>
            </p:grpSpPr>
            <p:sp>
              <p:nvSpPr>
                <p:cNvPr id="4195" name="Google Shape;4195;p548"/>
                <p:cNvSpPr/>
                <p:nvPr/>
              </p:nvSpPr>
              <p:spPr>
                <a:xfrm>
                  <a:off x="17076832" y="5264135"/>
                  <a:ext cx="101396" cy="101396"/>
                </a:xfrm>
                <a:prstGeom prst="ellipse">
                  <a:avLst/>
                </a:prstGeom>
                <a:solidFill>
                  <a:srgbClr val="00B050">
                    <a:alpha val="49411"/>
                  </a:srgbClr>
                </a:solidFill>
                <a:ln w="12700" cap="flat" cmpd="sng">
                  <a:solidFill>
                    <a:srgbClr val="00B05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6" name="Google Shape;4196;p548"/>
                <p:cNvSpPr/>
                <p:nvPr/>
              </p:nvSpPr>
              <p:spPr>
                <a:xfrm>
                  <a:off x="17245180" y="5213525"/>
                  <a:ext cx="101396" cy="101396"/>
                </a:xfrm>
                <a:prstGeom prst="ellipse">
                  <a:avLst/>
                </a:prstGeom>
                <a:solidFill>
                  <a:srgbClr val="00B050">
                    <a:alpha val="49411"/>
                  </a:srgbClr>
                </a:solidFill>
                <a:ln w="12700" cap="flat" cmpd="sng">
                  <a:solidFill>
                    <a:srgbClr val="00B05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7" name="Google Shape;4197;p548"/>
                <p:cNvSpPr/>
                <p:nvPr/>
              </p:nvSpPr>
              <p:spPr>
                <a:xfrm>
                  <a:off x="17348940" y="5433651"/>
                  <a:ext cx="101396" cy="101396"/>
                </a:xfrm>
                <a:prstGeom prst="ellipse">
                  <a:avLst/>
                </a:prstGeom>
                <a:solidFill>
                  <a:srgbClr val="00B050">
                    <a:alpha val="49411"/>
                  </a:srgbClr>
                </a:solidFill>
                <a:ln w="12700" cap="flat" cmpd="sng">
                  <a:solidFill>
                    <a:srgbClr val="00B05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8" name="Google Shape;4198;p548"/>
                <p:cNvSpPr/>
                <p:nvPr/>
              </p:nvSpPr>
              <p:spPr>
                <a:xfrm>
                  <a:off x="17139952" y="5466938"/>
                  <a:ext cx="101396" cy="101396"/>
                </a:xfrm>
                <a:prstGeom prst="ellipse">
                  <a:avLst/>
                </a:prstGeom>
                <a:solidFill>
                  <a:srgbClr val="00B050">
                    <a:alpha val="49411"/>
                  </a:srgbClr>
                </a:solidFill>
                <a:ln w="12700" cap="flat" cmpd="sng">
                  <a:solidFill>
                    <a:srgbClr val="00B05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9" name="Google Shape;4199;p548"/>
                <p:cNvSpPr/>
                <p:nvPr/>
              </p:nvSpPr>
              <p:spPr>
                <a:xfrm>
                  <a:off x="17476076" y="5293295"/>
                  <a:ext cx="101396" cy="101396"/>
                </a:xfrm>
                <a:prstGeom prst="ellipse">
                  <a:avLst/>
                </a:prstGeom>
                <a:solidFill>
                  <a:srgbClr val="00B050">
                    <a:alpha val="49411"/>
                  </a:srgbClr>
                </a:solidFill>
                <a:ln w="12700" cap="flat" cmpd="sng">
                  <a:solidFill>
                    <a:srgbClr val="00B05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4200" name="Google Shape;4200;p548"/>
                <p:cNvCxnSpPr/>
                <p:nvPr/>
              </p:nvCxnSpPr>
              <p:spPr>
                <a:xfrm>
                  <a:off x="17139952" y="4908983"/>
                  <a:ext cx="838630" cy="614523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>
                      <a:alpha val="49411"/>
                    </a:schemeClr>
                  </a:solidFill>
                  <a:prstDash val="dash"/>
                  <a:miter lim="800000"/>
                  <a:headEnd type="none" w="sm" len="sm"/>
                  <a:tailEnd type="none" w="sm" len="sm"/>
                </a:ln>
              </p:spPr>
            </p:cxnSp>
            <p:sp>
              <p:nvSpPr>
                <p:cNvPr id="4201" name="Google Shape;4201;p548"/>
                <p:cNvSpPr/>
                <p:nvPr/>
              </p:nvSpPr>
              <p:spPr>
                <a:xfrm>
                  <a:off x="17396550" y="4812184"/>
                  <a:ext cx="144016" cy="109996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0000">
                    <a:alpha val="49411"/>
                  </a:srgbClr>
                </a:solidFill>
                <a:ln w="12700" cap="flat" cmpd="sng">
                  <a:solidFill>
                    <a:srgbClr val="FF000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2" name="Google Shape;4202;p548"/>
                <p:cNvSpPr/>
                <p:nvPr/>
              </p:nvSpPr>
              <p:spPr>
                <a:xfrm>
                  <a:off x="17548950" y="4964583"/>
                  <a:ext cx="144016" cy="109996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0000">
                    <a:alpha val="49411"/>
                  </a:srgbClr>
                </a:solidFill>
                <a:ln w="12700" cap="flat" cmpd="sng">
                  <a:solidFill>
                    <a:srgbClr val="FF000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3" name="Google Shape;4203;p548"/>
                <p:cNvSpPr/>
                <p:nvPr/>
              </p:nvSpPr>
              <p:spPr>
                <a:xfrm>
                  <a:off x="17781742" y="5041970"/>
                  <a:ext cx="144016" cy="109996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0000">
                    <a:alpha val="49411"/>
                  </a:srgbClr>
                </a:solidFill>
                <a:ln w="12700" cap="flat" cmpd="sng">
                  <a:solidFill>
                    <a:srgbClr val="FF000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4" name="Google Shape;4204;p548"/>
                <p:cNvSpPr/>
                <p:nvPr/>
              </p:nvSpPr>
              <p:spPr>
                <a:xfrm>
                  <a:off x="17947232" y="5170300"/>
                  <a:ext cx="144016" cy="109996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0000">
                    <a:alpha val="49411"/>
                  </a:srgbClr>
                </a:solidFill>
                <a:ln w="12700" cap="flat" cmpd="sng">
                  <a:solidFill>
                    <a:srgbClr val="FF000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5" name="Google Shape;4205;p548"/>
                <p:cNvSpPr/>
                <p:nvPr/>
              </p:nvSpPr>
              <p:spPr>
                <a:xfrm>
                  <a:off x="17805548" y="4781748"/>
                  <a:ext cx="144016" cy="109996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0000">
                    <a:alpha val="49411"/>
                  </a:srgbClr>
                </a:solidFill>
                <a:ln w="12700" cap="flat" cmpd="sng">
                  <a:solidFill>
                    <a:srgbClr val="FF000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6" name="Google Shape;4206;p548"/>
                <p:cNvSpPr/>
                <p:nvPr/>
              </p:nvSpPr>
              <p:spPr>
                <a:xfrm>
                  <a:off x="17548950" y="4653561"/>
                  <a:ext cx="144016" cy="109996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0000">
                    <a:alpha val="49411"/>
                  </a:srgbClr>
                </a:solidFill>
                <a:ln w="12700" cap="flat" cmpd="sng">
                  <a:solidFill>
                    <a:srgbClr val="FF000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7" name="Google Shape;4207;p548"/>
                <p:cNvSpPr/>
                <p:nvPr/>
              </p:nvSpPr>
              <p:spPr>
                <a:xfrm>
                  <a:off x="17993060" y="4987268"/>
                  <a:ext cx="144016" cy="109996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0000">
                    <a:alpha val="49411"/>
                  </a:srgbClr>
                </a:solidFill>
                <a:ln w="12700" cap="flat" cmpd="sng">
                  <a:solidFill>
                    <a:srgbClr val="FF000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algn="ctr">
                    <a:buSzPts val="1800"/>
                  </a:pPr>
                  <a:endParaRPr lang="es-E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44" name="Google Shape;196;p5"/>
          <p:cNvSpPr/>
          <p:nvPr/>
        </p:nvSpPr>
        <p:spPr>
          <a:xfrm>
            <a:off x="10969176" y="6491429"/>
            <a:ext cx="103810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buSzPts val="1600"/>
            </a:pPr>
            <a:r>
              <a:rPr lang="es-ES" sz="1600" dirty="0">
                <a:solidFill>
                  <a:srgbClr val="D8D8D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UNIDAD 02</a:t>
            </a:r>
          </a:p>
        </p:txBody>
      </p:sp>
      <p:sp>
        <p:nvSpPr>
          <p:cNvPr id="46" name="Google Shape;4168;p548"/>
          <p:cNvSpPr/>
          <p:nvPr/>
        </p:nvSpPr>
        <p:spPr>
          <a:xfrm>
            <a:off x="3876831" y="242446"/>
            <a:ext cx="483391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1800"/>
            </a:pPr>
            <a:r>
              <a:rPr lang="es-ES" sz="1800" dirty="0">
                <a:solidFill>
                  <a:schemeClr val="lt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2.2. Conceptos básicos de regresión lineal</a:t>
            </a:r>
          </a:p>
          <a:p>
            <a:pPr>
              <a:buSzPts val="1800"/>
            </a:pPr>
            <a:endParaRPr lang="es-ES" sz="1800" dirty="0">
              <a:solidFill>
                <a:schemeClr val="lt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2" name="Google Shape;4148;p546">
            <a:extLst>
              <a:ext uri="{FF2B5EF4-FFF2-40B4-BE49-F238E27FC236}">
                <a16:creationId xmlns:a16="http://schemas.microsoft.com/office/drawing/2014/main" id="{37669E35-CDC5-190F-F93E-D077694FDFEF}"/>
              </a:ext>
            </a:extLst>
          </p:cNvPr>
          <p:cNvSpPr txBox="1"/>
          <p:nvPr/>
        </p:nvSpPr>
        <p:spPr>
          <a:xfrm>
            <a:off x="5084760" y="2401257"/>
            <a:ext cx="2011228" cy="233745"/>
          </a:xfrm>
          <a:prstGeom prst="rect">
            <a:avLst/>
          </a:prstGeom>
          <a:solidFill>
            <a:srgbClr val="1429A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buSzPts val="1800"/>
            </a:pPr>
            <a:r>
              <a:rPr lang="es-ES" sz="1600" dirty="0">
                <a:solidFill>
                  <a:schemeClr val="lt1"/>
                </a:solidFill>
                <a:latin typeface="SamsungOne 400" pitchFamily="34" charset="0"/>
                <a:ea typeface="SamsungOne 400" pitchFamily="34" charset="0"/>
              </a:rPr>
              <a:t>Métrica de errores</a:t>
            </a:r>
            <a:endParaRPr lang="es-ES" sz="1200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3" name="Google Shape;4151;p546">
            <a:extLst>
              <a:ext uri="{FF2B5EF4-FFF2-40B4-BE49-F238E27FC236}">
                <a16:creationId xmlns:a16="http://schemas.microsoft.com/office/drawing/2014/main" id="{47D84D5C-B661-B95B-8033-E6B5FE8E1057}"/>
              </a:ext>
            </a:extLst>
          </p:cNvPr>
          <p:cNvSpPr/>
          <p:nvPr/>
        </p:nvSpPr>
        <p:spPr>
          <a:xfrm>
            <a:off x="150949" y="3857347"/>
            <a:ext cx="2239753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171450" indent="-171450" algn="ctr">
              <a:buSzPts val="1300"/>
              <a:buFont typeface="Arial" panose="020B0604020202020204" pitchFamily="34" charset="0"/>
              <a:buChar char="•"/>
            </a:pPr>
            <a:r>
              <a:rPr lang="en-US" sz="1200" dirty="0"/>
              <a:t>Error </a:t>
            </a:r>
            <a:r>
              <a:rPr lang="en-US" sz="1200" dirty="0" err="1"/>
              <a:t>Cuadrático</a:t>
            </a:r>
            <a:r>
              <a:rPr lang="en-US" sz="1200" dirty="0"/>
              <a:t> Medio (MSE)</a:t>
            </a:r>
            <a:br>
              <a:rPr lang="en-US" sz="1200" dirty="0"/>
            </a:br>
            <a:r>
              <a:rPr lang="es-ES" sz="1200" dirty="0"/>
              <a:t>Raíz del Error Cuadrático Medio (RMSE)</a:t>
            </a:r>
            <a:br>
              <a:rPr lang="es-ES" sz="1200" dirty="0"/>
            </a:br>
            <a:r>
              <a:rPr lang="es-ES" sz="1200" dirty="0"/>
              <a:t> </a:t>
            </a:r>
            <a:r>
              <a:rPr lang="en-US" sz="1200" dirty="0"/>
              <a:t>Error </a:t>
            </a:r>
            <a:r>
              <a:rPr lang="en-US" sz="1200" dirty="0" err="1"/>
              <a:t>Absoluto</a:t>
            </a:r>
            <a:r>
              <a:rPr lang="en-US" sz="1200" dirty="0"/>
              <a:t> Medio (MAE)</a:t>
            </a:r>
            <a:br>
              <a:rPr lang="en-US" sz="1200" dirty="0"/>
            </a:br>
            <a:r>
              <a:rPr lang="en-US" sz="1200" dirty="0"/>
              <a:t>Error </a:t>
            </a:r>
            <a:r>
              <a:rPr lang="en-US" sz="1200" dirty="0" err="1"/>
              <a:t>Relativo</a:t>
            </a:r>
            <a:r>
              <a:rPr lang="en-US" sz="1200" dirty="0"/>
              <a:t> </a:t>
            </a:r>
            <a:r>
              <a:rPr lang="en-US" sz="1200" dirty="0" err="1"/>
              <a:t>Absoluto</a:t>
            </a:r>
            <a:r>
              <a:rPr lang="en-US" sz="1200" dirty="0"/>
              <a:t> (RAE)</a:t>
            </a:r>
            <a:br>
              <a:rPr lang="en-US" sz="1200" dirty="0"/>
            </a:br>
            <a:r>
              <a:rPr lang="pt-BR" sz="1200" dirty="0"/>
              <a:t>Coeficiente de Determinación (R2)</a:t>
            </a:r>
            <a:endParaRPr lang="es-ES" sz="1200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4" name="Google Shape;4152;p546">
            <a:extLst>
              <a:ext uri="{FF2B5EF4-FFF2-40B4-BE49-F238E27FC236}">
                <a16:creationId xmlns:a16="http://schemas.microsoft.com/office/drawing/2014/main" id="{729CDBCC-C076-2320-F64D-8845ADAF1A9C}"/>
              </a:ext>
            </a:extLst>
          </p:cNvPr>
          <p:cNvSpPr/>
          <p:nvPr/>
        </p:nvSpPr>
        <p:spPr>
          <a:xfrm>
            <a:off x="9350841" y="3864055"/>
            <a:ext cx="2568485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171450" indent="-171450" algn="ctr">
              <a:buSzPts val="1300"/>
              <a:buFont typeface="Arial" panose="020B0604020202020204" pitchFamily="34" charset="0"/>
              <a:buChar char="•"/>
            </a:pPr>
            <a:r>
              <a:rPr lang="es-ES" sz="12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Exactitud</a:t>
            </a:r>
            <a:br>
              <a:rPr lang="es-ES" sz="12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</a:br>
            <a:r>
              <a:rPr lang="es-ES" sz="12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 </a:t>
            </a:r>
            <a:r>
              <a:rPr lang="en-US" sz="1200" dirty="0" err="1"/>
              <a:t>Exhaustividad</a:t>
            </a:r>
            <a:r>
              <a:rPr lang="en-US" sz="1200" dirty="0"/>
              <a:t> (Recall o </a:t>
            </a:r>
            <a:r>
              <a:rPr lang="en-US" sz="1200" dirty="0" err="1"/>
              <a:t>Sensibilidad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P</a:t>
            </a:r>
            <a:r>
              <a:rPr lang="es-ES" sz="12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recisión, especificidad</a:t>
            </a:r>
            <a:br>
              <a:rPr lang="es-ES" sz="12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</a:br>
            <a:r>
              <a:rPr lang="en-US" sz="1200" dirty="0"/>
              <a:t>F1-Score</a:t>
            </a:r>
            <a:br>
              <a:rPr lang="en-US" sz="1200" dirty="0"/>
            </a:br>
            <a:r>
              <a:rPr lang="en-US" sz="1200" dirty="0" err="1"/>
              <a:t>Matriz</a:t>
            </a:r>
            <a:r>
              <a:rPr lang="en-US" sz="1200" dirty="0"/>
              <a:t> de </a:t>
            </a:r>
            <a:r>
              <a:rPr lang="en-US" sz="1200" dirty="0" err="1"/>
              <a:t>Confusión</a:t>
            </a:r>
            <a:br>
              <a:rPr lang="en-US" sz="1200" dirty="0"/>
            </a:br>
            <a:r>
              <a:rPr lang="es-ES" sz="1200" dirty="0"/>
              <a:t>Área Bajo la Curva (AUC-ROC), </a:t>
            </a:r>
            <a:r>
              <a:rPr lang="en-US" sz="1200" dirty="0"/>
              <a:t>Logarithmic Loss (Log Loss)</a:t>
            </a:r>
            <a:r>
              <a:rPr lang="es-ES" sz="1200" dirty="0">
                <a:solidFill>
                  <a:srgbClr val="262626"/>
                </a:solidFill>
                <a:latin typeface="SamsungOne 400" pitchFamily="34" charset="0"/>
                <a:ea typeface="SamsungOne 400" pitchFamily="34" charset="0"/>
              </a:rPr>
              <a:t>.</a:t>
            </a:r>
            <a:endParaRPr lang="es-ES" sz="1200" dirty="0">
              <a:latin typeface="SamsungOne 400" pitchFamily="34" charset="0"/>
              <a:ea typeface="SamsungOne 400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8B45AF-B5CF-2522-2E62-A4339D8CBBDC}"/>
              </a:ext>
            </a:extLst>
          </p:cNvPr>
          <p:cNvSpPr txBox="1"/>
          <p:nvPr/>
        </p:nvSpPr>
        <p:spPr>
          <a:xfrm>
            <a:off x="555250" y="2367734"/>
            <a:ext cx="340587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Métricas para problemas de regresión</a:t>
            </a:r>
          </a:p>
          <a:p>
            <a:r>
              <a:rPr lang="es-ES" dirty="0"/>
              <a:t>Estas métricas cuantifican la diferencia entre los valores predichos y los reales (continuos):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C9D991-4B96-E9C0-003B-61552CC696AF}"/>
              </a:ext>
            </a:extLst>
          </p:cNvPr>
          <p:cNvSpPr txBox="1"/>
          <p:nvPr/>
        </p:nvSpPr>
        <p:spPr>
          <a:xfrm>
            <a:off x="8363288" y="2547677"/>
            <a:ext cx="364399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Métricas para problemas de clasificación</a:t>
            </a:r>
          </a:p>
          <a:p>
            <a:r>
              <a:rPr lang="es-ES" dirty="0"/>
              <a:t>Estas métricas evalúan qué tan bien el modelo predice etiquetas categóricas: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C 2024 - Plantilla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SIC 2024 - Plantilla</Template>
  <TotalTime>2392</TotalTime>
  <Words>3990</Words>
  <Application>Microsoft Office PowerPoint</Application>
  <PresentationFormat>Widescreen</PresentationFormat>
  <Paragraphs>456</Paragraphs>
  <Slides>31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SamsungOne 400</vt:lpstr>
      <vt:lpstr>Cambria Math</vt:lpstr>
      <vt:lpstr>Times New Roman</vt:lpstr>
      <vt:lpstr>Samsung Sharp Sans</vt:lpstr>
      <vt:lpstr>Calibri</vt:lpstr>
      <vt:lpstr>Malgun Gothic</vt:lpstr>
      <vt:lpstr>Arial</vt:lpstr>
      <vt:lpstr>SIC 2024 - Plantilla</vt:lpstr>
      <vt:lpstr>PowerPoint Presentation</vt:lpstr>
      <vt:lpstr>PowerPoint Presentation</vt:lpstr>
      <vt:lpstr>PowerPoint Presentation</vt:lpstr>
      <vt:lpstr>Unidad 2</vt:lpstr>
      <vt:lpstr>PowerPoint Presentation</vt:lpstr>
      <vt:lpstr>PowerPoint Presentation</vt:lpstr>
      <vt:lpstr>Unidad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Unidad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Unidad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¡GRACIAS!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sena.kim</dc:creator>
  <cp:lastModifiedBy>Edison Luis Sánchez Maldonado</cp:lastModifiedBy>
  <cp:revision>51</cp:revision>
  <dcterms:created xsi:type="dcterms:W3CDTF">2019-08-14T11:07:19Z</dcterms:created>
  <dcterms:modified xsi:type="dcterms:W3CDTF">2025-01-08T01:28:37Z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C:\Users\maria.he\AppData\Local\Temp\_AZTMP5_\SIC_AI_Chapter 5. Machine Learning 1_v1.0.pptx</vt:lpwstr>
  </property>
</Properties>
</file>